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5"/>
  </p:notesMasterIdLst>
  <p:sldIdLst>
    <p:sldId id="256" r:id="rId2"/>
    <p:sldId id="596" r:id="rId3"/>
    <p:sldId id="638" r:id="rId4"/>
    <p:sldId id="639" r:id="rId5"/>
    <p:sldId id="640" r:id="rId6"/>
    <p:sldId id="641" r:id="rId7"/>
    <p:sldId id="642" r:id="rId8"/>
    <p:sldId id="645" r:id="rId9"/>
    <p:sldId id="635" r:id="rId10"/>
    <p:sldId id="646" r:id="rId11"/>
    <p:sldId id="647" r:id="rId12"/>
    <p:sldId id="650" r:id="rId13"/>
    <p:sldId id="652" r:id="rId14"/>
    <p:sldId id="651" r:id="rId15"/>
    <p:sldId id="586" r:id="rId16"/>
    <p:sldId id="560" r:id="rId17"/>
    <p:sldId id="620" r:id="rId18"/>
    <p:sldId id="621" r:id="rId19"/>
    <p:sldId id="623" r:id="rId20"/>
    <p:sldId id="622" r:id="rId21"/>
    <p:sldId id="614" r:id="rId22"/>
    <p:sldId id="627" r:id="rId23"/>
    <p:sldId id="62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4" autoAdjust="0"/>
  </p:normalViewPr>
  <p:slideViewPr>
    <p:cSldViewPr>
      <p:cViewPr>
        <p:scale>
          <a:sx n="86" d="100"/>
          <a:sy n="86" d="100"/>
        </p:scale>
        <p:origin x="-816" y="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0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45C94DAA-9FB7-42B6-82A6-491692594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94DAA-9FB7-42B6-82A6-491692594B8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94DAA-9FB7-42B6-82A6-491692594B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F9251-C1D3-4AA4-8A56-7191613B56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8A4B0-C4A9-4974-8BD2-D4643A590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02569-1BA9-4162-8729-C6BEEB9B95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4A911-77FE-4A6A-A6AC-63A79893A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579BE-EF69-4B6F-A094-DAF6214CF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C32E7-27C0-4F43-B52E-6FC519DD8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34B72-527F-48CF-A0E8-5FD3F63FD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22073-0AC7-454D-A5BB-0648D896E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B4748-A4B4-4CE0-8EA4-7C6994E61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2ED2C-E3AF-4F4E-BECF-1BAD11474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77344-7EF9-4DB5-AD56-5D5960EC8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360CB5C8-8930-4678-B7CE-B172BBDC4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economictimes.indiatimes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04801"/>
            <a:ext cx="7772400" cy="342899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  <a:effectLst/>
                <a:cs typeface="Arial" pitchFamily="34" charset="0"/>
              </a:rPr>
              <a:t>MAKE IN INDIA FOR OUTER SPACE </a:t>
            </a:r>
            <a:br>
              <a:rPr lang="en-US" sz="2800" dirty="0" smtClean="0">
                <a:solidFill>
                  <a:schemeClr val="bg1">
                    <a:lumMod val="75000"/>
                  </a:schemeClr>
                </a:solidFill>
                <a:effectLst/>
                <a:cs typeface="Arial" pitchFamily="34" charset="0"/>
              </a:rPr>
            </a:b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  <a:effectLst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bg1">
                    <a:lumMod val="75000"/>
                  </a:schemeClr>
                </a:solidFill>
                <a:effectLst/>
                <a:cs typeface="Arial" pitchFamily="34" charset="0"/>
              </a:rPr>
            </a:br>
            <a:r>
              <a:rPr lang="en-US" sz="1800" dirty="0" smtClean="0">
                <a:solidFill>
                  <a:srgbClr val="FF0000"/>
                </a:solidFill>
                <a:effectLst/>
                <a:latin typeface="+mn-lt"/>
                <a:cs typeface="Arial" pitchFamily="34" charset="0"/>
              </a:rPr>
              <a:t>National  Space Policy and National Space Law</a:t>
            </a:r>
            <a:br>
              <a:rPr lang="en-US" sz="1800" dirty="0" smtClean="0">
                <a:solidFill>
                  <a:srgbClr val="FF0000"/>
                </a:solidFill>
                <a:effectLst/>
                <a:latin typeface="+mn-lt"/>
                <a:cs typeface="Arial" pitchFamily="34" charset="0"/>
              </a:rPr>
            </a:br>
            <a:r>
              <a:rPr lang="en-US" sz="1800" dirty="0" smtClean="0">
                <a:solidFill>
                  <a:srgbClr val="FF0000"/>
                </a:solidFill>
                <a:effectLst/>
                <a:latin typeface="+mn-lt"/>
                <a:cs typeface="Arial" pitchFamily="34" charset="0"/>
              </a:rPr>
              <a:t/>
            </a:r>
            <a:br>
              <a:rPr lang="en-US" sz="1800" dirty="0" smtClean="0">
                <a:solidFill>
                  <a:srgbClr val="FF0000"/>
                </a:solidFill>
                <a:effectLst/>
                <a:latin typeface="+mn-lt"/>
                <a:cs typeface="Arial" pitchFamily="34" charset="0"/>
              </a:rPr>
            </a:br>
            <a:r>
              <a:rPr lang="en-US" sz="1800" i="1" dirty="0" smtClean="0">
                <a:solidFill>
                  <a:srgbClr val="000000"/>
                </a:solidFill>
                <a:effectLst/>
                <a:latin typeface="+mn-lt"/>
                <a:cs typeface="Arial" pitchFamily="34" charset="0"/>
              </a:rPr>
              <a:t>or the absence thereof</a:t>
            </a:r>
            <a:r>
              <a:rPr lang="en-US" sz="1800" i="1" dirty="0" smtClean="0">
                <a:solidFill>
                  <a:srgbClr val="FF0000"/>
                </a:solidFill>
                <a:effectLst/>
                <a:latin typeface="+mn-lt"/>
                <a:cs typeface="Arial" pitchFamily="34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effectLst/>
                <a:latin typeface="+mn-lt"/>
                <a:cs typeface="Arial" pitchFamily="34" charset="0"/>
              </a:rPr>
              <a:t/>
            </a:r>
            <a:br>
              <a:rPr lang="en-US" sz="1800" dirty="0" smtClean="0">
                <a:solidFill>
                  <a:srgbClr val="FF0000"/>
                </a:solidFill>
                <a:effectLst/>
                <a:latin typeface="+mn-lt"/>
                <a:cs typeface="Arial" pitchFamily="34" charset="0"/>
              </a:rPr>
            </a:br>
            <a:r>
              <a:rPr lang="en-US" sz="1800" dirty="0" smtClean="0">
                <a:solidFill>
                  <a:srgbClr val="FF0000"/>
                </a:solidFill>
                <a:effectLst/>
                <a:latin typeface="+mn-lt"/>
                <a:cs typeface="Arial" pitchFamily="34" charset="0"/>
              </a:rPr>
              <a:t/>
            </a:r>
            <a:br>
              <a:rPr lang="en-US" sz="1800" dirty="0" smtClean="0">
                <a:solidFill>
                  <a:srgbClr val="FF0000"/>
                </a:solidFill>
                <a:effectLst/>
                <a:latin typeface="+mn-lt"/>
                <a:cs typeface="Arial" pitchFamily="34" charset="0"/>
              </a:rPr>
            </a:br>
            <a:r>
              <a:rPr lang="en-US" sz="3600" dirty="0" smtClean="0">
                <a:solidFill>
                  <a:schemeClr val="bg1">
                    <a:lumMod val="75000"/>
                  </a:schemeClr>
                </a:solidFill>
                <a:effectLst/>
                <a:latin typeface="+mn-lt"/>
                <a:cs typeface="Arial" pitchFamily="34" charset="0"/>
              </a:rPr>
              <a:t/>
            </a:r>
            <a:br>
              <a:rPr lang="en-US" sz="3600" dirty="0" smtClean="0">
                <a:solidFill>
                  <a:schemeClr val="bg1">
                    <a:lumMod val="75000"/>
                  </a:schemeClr>
                </a:solidFill>
                <a:effectLst/>
                <a:latin typeface="+mn-lt"/>
                <a:cs typeface="Arial" pitchFamily="34" charset="0"/>
              </a:rPr>
            </a:b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effectLst/>
                <a:cs typeface="Arial" pitchFamily="34" charset="0"/>
              </a:rPr>
              <a:t/>
            </a:r>
            <a:br>
              <a:rPr lang="en-US" sz="2000" dirty="0" smtClean="0">
                <a:solidFill>
                  <a:schemeClr val="bg1">
                    <a:lumMod val="75000"/>
                  </a:schemeClr>
                </a:solidFill>
                <a:effectLst/>
                <a:cs typeface="Arial" pitchFamily="34" charset="0"/>
              </a:rPr>
            </a:b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effectLst/>
                <a:cs typeface="Arial" pitchFamily="34" charset="0"/>
              </a:rPr>
              <a:t/>
            </a:r>
            <a:br>
              <a:rPr lang="en-US" sz="2000" dirty="0" smtClean="0">
                <a:solidFill>
                  <a:schemeClr val="bg1">
                    <a:lumMod val="75000"/>
                  </a:schemeClr>
                </a:solidFill>
                <a:effectLst/>
                <a:cs typeface="Arial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effectLst/>
                <a:cs typeface="Arial" pitchFamily="34" charset="0"/>
              </a:rPr>
              <a:t/>
            </a:r>
            <a:br>
              <a:rPr lang="en-US" sz="2000" dirty="0" smtClean="0">
                <a:solidFill>
                  <a:schemeClr val="tx1"/>
                </a:solidFill>
                <a:effectLst/>
                <a:cs typeface="Arial" pitchFamily="34" charset="0"/>
              </a:rPr>
            </a:br>
            <a:r>
              <a:rPr lang="en-US" sz="2000" dirty="0" smtClean="0">
                <a:solidFill>
                  <a:srgbClr val="000000"/>
                </a:solidFill>
                <a:effectLst/>
                <a:cs typeface="Arial" pitchFamily="34" charset="0"/>
              </a:rPr>
              <a:t>Ranjana Kaul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733800"/>
            <a:ext cx="8305800" cy="2590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sz="600" b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1600" dirty="0" smtClean="0">
              <a:effectLst/>
              <a:latin typeface="+mj-lt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1600" dirty="0" smtClean="0">
              <a:effectLst/>
              <a:latin typeface="+mj-lt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1600" dirty="0" smtClean="0">
              <a:effectLst/>
              <a:latin typeface="+mj-lt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1600" dirty="0" smtClean="0">
              <a:effectLst/>
              <a:latin typeface="+mj-lt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1400" dirty="0" smtClean="0">
              <a:effectLst/>
              <a:latin typeface="+mj-lt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1600" dirty="0" smtClean="0">
              <a:effectLst/>
              <a:latin typeface="+mj-lt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1600" dirty="0" smtClean="0">
              <a:effectLst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effectLst/>
                <a:cs typeface="Arial" pitchFamily="34" charset="0"/>
              </a:rPr>
              <a:t>IFAAD &amp; McGill University Symposium on Global Space Issues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effectLst/>
                <a:cs typeface="Arial" pitchFamily="34" charset="0"/>
              </a:rPr>
              <a:t>India International Centre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>
                <a:solidFill>
                  <a:srgbClr val="000000"/>
                </a:solidFill>
                <a:effectLst/>
                <a:cs typeface="Arial" pitchFamily="34" charset="0"/>
              </a:rPr>
              <a:t>New Delhi, 2</a:t>
            </a:r>
            <a:r>
              <a:rPr lang="en-US" sz="1800" baseline="30000" dirty="0" smtClean="0">
                <a:solidFill>
                  <a:srgbClr val="000000"/>
                </a:solidFill>
                <a:effectLst/>
                <a:cs typeface="Arial" pitchFamily="34" charset="0"/>
              </a:rPr>
              <a:t>nd</a:t>
            </a:r>
            <a:r>
              <a:rPr lang="en-US" sz="1800" dirty="0" smtClean="0">
                <a:solidFill>
                  <a:srgbClr val="000000"/>
                </a:solidFill>
                <a:effectLst/>
                <a:cs typeface="Arial" pitchFamily="34" charset="0"/>
              </a:rPr>
              <a:t> March 2016</a:t>
            </a:r>
            <a:endParaRPr lang="en-US" sz="1800" u="sng" dirty="0" smtClean="0">
              <a:solidFill>
                <a:srgbClr val="00000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IN" sz="3600" dirty="0" smtClean="0">
                <a:solidFill>
                  <a:srgbClr val="FF0000"/>
                </a:solidFill>
              </a:rPr>
              <a:t>India in Outer Space</a:t>
            </a:r>
            <a:endParaRPr lang="en-IN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 algn="ctr"/>
            <a:r>
              <a:rPr lang="en-IN" sz="2800" dirty="0" smtClean="0">
                <a:solidFill>
                  <a:srgbClr val="000000"/>
                </a:solidFill>
              </a:rPr>
              <a:t>Civil Space</a:t>
            </a:r>
          </a:p>
          <a:p>
            <a:pPr algn="ctr">
              <a:buNone/>
            </a:pPr>
            <a:r>
              <a:rPr lang="en-IN" sz="2000" i="1" dirty="0" smtClean="0">
                <a:solidFill>
                  <a:srgbClr val="000000"/>
                </a:solidFill>
                <a:effectLst/>
              </a:rPr>
              <a:t>To meet competing demands and compete internationally</a:t>
            </a:r>
          </a:p>
          <a:p>
            <a:pPr algn="ctr">
              <a:lnSpc>
                <a:spcPct val="150000"/>
              </a:lnSpc>
            </a:pPr>
            <a:r>
              <a:rPr lang="en-IN" sz="2800" dirty="0" smtClean="0">
                <a:solidFill>
                  <a:srgbClr val="000000"/>
                </a:solidFill>
              </a:rPr>
              <a:t>Military Space</a:t>
            </a:r>
          </a:p>
          <a:p>
            <a:pPr algn="ctr">
              <a:buNone/>
            </a:pPr>
            <a:r>
              <a:rPr lang="en-IN" sz="2000" i="1" dirty="0" smtClean="0">
                <a:solidFill>
                  <a:srgbClr val="000000"/>
                </a:solidFill>
                <a:effectLst/>
              </a:rPr>
              <a:t>Integral to the National Security Architecture</a:t>
            </a:r>
          </a:p>
          <a:p>
            <a:pPr algn="ctr">
              <a:buNone/>
            </a:pPr>
            <a:endParaRPr lang="en-IN" sz="2000" i="1" dirty="0" smtClean="0">
              <a:solidFill>
                <a:srgbClr val="000000"/>
              </a:solidFill>
              <a:effectLst/>
            </a:endParaRPr>
          </a:p>
          <a:p>
            <a:pPr algn="ctr">
              <a:buNone/>
            </a:pPr>
            <a:endParaRPr lang="en-IN" sz="2000" dirty="0" smtClean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IN" sz="2800" dirty="0" smtClean="0">
                <a:solidFill>
                  <a:srgbClr val="FF0000"/>
                </a:solidFill>
              </a:rPr>
              <a:t>Indian Space Economy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</a:p>
          <a:p>
            <a:pPr algn="ctr">
              <a:lnSpc>
                <a:spcPct val="150000"/>
              </a:lnSpc>
              <a:buNone/>
            </a:pPr>
            <a:r>
              <a:rPr lang="en-IN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support India in the peaceful use and exploration of outer space </a:t>
            </a:r>
          </a:p>
          <a:p>
            <a:pPr algn="ctr">
              <a:lnSpc>
                <a:spcPct val="150000"/>
              </a:lnSpc>
            </a:pPr>
            <a:endParaRPr lang="en-IN" sz="2800" dirty="0" smtClean="0">
              <a:solidFill>
                <a:srgbClr val="000000"/>
              </a:solidFill>
            </a:endParaRPr>
          </a:p>
          <a:p>
            <a:pPr algn="ctr"/>
            <a:endParaRPr lang="en-IN" sz="1800" i="1" dirty="0" smtClean="0">
              <a:solidFill>
                <a:srgbClr val="000000"/>
              </a:solidFill>
              <a:effectLst/>
            </a:endParaRPr>
          </a:p>
          <a:p>
            <a:pPr algn="ctr">
              <a:lnSpc>
                <a:spcPct val="150000"/>
              </a:lnSpc>
            </a:pPr>
            <a:endParaRPr lang="en-IN" sz="2000" dirty="0" smtClean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endParaRPr lang="en-IN" dirty="0" smtClean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</a:pPr>
            <a:endParaRPr lang="en-IN" dirty="0" smtClean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</a:pPr>
            <a:endParaRPr lang="en-IN" dirty="0" smtClean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</a:pPr>
            <a:endParaRPr lang="en-IN" dirty="0" smtClean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</a:pPr>
            <a:endParaRPr lang="en-IN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/>
          <a:lstStyle/>
          <a:p>
            <a:r>
              <a:rPr lang="en-IN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</a:t>
            </a:r>
            <a:endParaRPr lang="en-IN" sz="3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/>
          <a:lstStyle/>
          <a:p>
            <a:pPr marL="457200" indent="-457200"/>
            <a:r>
              <a:rPr lang="en-IN" sz="1800" dirty="0" smtClean="0">
                <a:solidFill>
                  <a:srgbClr val="FF0000"/>
                </a:solidFill>
                <a:effectLst/>
              </a:rPr>
              <a:t>Launches:</a:t>
            </a:r>
          </a:p>
          <a:p>
            <a:pPr marL="457200" indent="-457200"/>
            <a:r>
              <a:rPr lang="en-IN" sz="1600" dirty="0" smtClean="0">
                <a:solidFill>
                  <a:srgbClr val="000000"/>
                </a:solidFill>
                <a:effectLst/>
              </a:rPr>
              <a:t>Backlog of 20 satellites // 3-4 lunches for foreign satellites</a:t>
            </a:r>
          </a:p>
          <a:p>
            <a:pPr marL="457200" indent="-457200"/>
            <a:r>
              <a:rPr lang="en-IN" sz="1600" dirty="0" smtClean="0">
                <a:solidFill>
                  <a:srgbClr val="000000"/>
                </a:solidFill>
                <a:effectLst/>
              </a:rPr>
              <a:t>Estimated 80 satellites launches in the next 5-6 years. </a:t>
            </a:r>
            <a:r>
              <a:rPr lang="en-IN" sz="1600" dirty="0" err="1" smtClean="0">
                <a:solidFill>
                  <a:srgbClr val="000000"/>
                </a:solidFill>
                <a:effectLst/>
              </a:rPr>
              <a:t>i.e</a:t>
            </a:r>
            <a:r>
              <a:rPr lang="en-IN" sz="1600" dirty="0" smtClean="0">
                <a:solidFill>
                  <a:srgbClr val="000000"/>
                </a:solidFill>
                <a:effectLst/>
              </a:rPr>
              <a:t> 12-18 per year.</a:t>
            </a:r>
          </a:p>
          <a:p>
            <a:pPr marL="457200" indent="-457200"/>
            <a:endParaRPr lang="en-IN" sz="1600" dirty="0" smtClean="0">
              <a:solidFill>
                <a:srgbClr val="000000"/>
              </a:solidFill>
              <a:effectLst/>
            </a:endParaRPr>
          </a:p>
          <a:p>
            <a:pPr marL="457200" indent="-457200"/>
            <a:r>
              <a:rPr lang="en-IN" sz="1600" dirty="0" smtClean="0">
                <a:solidFill>
                  <a:srgbClr val="000000"/>
                </a:solidFill>
                <a:effectLst/>
              </a:rPr>
              <a:t>PSLV </a:t>
            </a:r>
            <a:r>
              <a:rPr lang="en-US" sz="1600" dirty="0" smtClean="0">
                <a:solidFill>
                  <a:srgbClr val="000000"/>
                </a:solidFill>
                <a:effectLst/>
              </a:rPr>
              <a:t>undertakes 3-4 launches per year &amp; additional </a:t>
            </a:r>
            <a:r>
              <a:rPr lang="en-IN" sz="1600" dirty="0" smtClean="0">
                <a:solidFill>
                  <a:srgbClr val="000000"/>
                </a:solidFill>
                <a:effectLst/>
              </a:rPr>
              <a:t>15 operational flights culminating in 2020</a:t>
            </a:r>
          </a:p>
          <a:p>
            <a:pPr marL="457200" indent="-457200"/>
            <a:r>
              <a:rPr lang="en-IN" sz="1600" dirty="0" smtClean="0">
                <a:solidFill>
                  <a:srgbClr val="000000"/>
                </a:solidFill>
                <a:effectLst/>
              </a:rPr>
              <a:t>Cost advantage of commercial launch is diminishing. US$35000 – US$20000</a:t>
            </a:r>
          </a:p>
          <a:p>
            <a:pPr marL="457200" indent="-457200"/>
            <a:r>
              <a:rPr lang="en-IN" sz="1600" dirty="0" smtClean="0">
                <a:solidFill>
                  <a:srgbClr val="000000"/>
                </a:solidFill>
                <a:effectLst/>
              </a:rPr>
              <a:t>Challenge from </a:t>
            </a: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Space X</a:t>
            </a:r>
            <a:r>
              <a:rPr lang="en-IN" sz="1600" dirty="0" smtClean="0">
                <a:solidFill>
                  <a:srgbClr val="000000"/>
                </a:solidFill>
                <a:effectLst/>
              </a:rPr>
              <a:t> Reusable Launch systems. </a:t>
            </a:r>
          </a:p>
          <a:p>
            <a:pPr marL="457200" indent="-457200"/>
            <a:endParaRPr lang="en-IN" sz="1800" dirty="0" smtClean="0">
              <a:solidFill>
                <a:srgbClr val="000000"/>
              </a:solidFill>
              <a:effectLst/>
            </a:endParaRPr>
          </a:p>
          <a:p>
            <a:pPr marL="457200" indent="-457200"/>
            <a:r>
              <a:rPr lang="en-IN" sz="1800" dirty="0" smtClean="0">
                <a:solidFill>
                  <a:srgbClr val="FF0000"/>
                </a:solidFill>
                <a:effectLst/>
              </a:rPr>
              <a:t>Satellites</a:t>
            </a:r>
          </a:p>
          <a:p>
            <a:pPr marL="457200" indent="-457200"/>
            <a:r>
              <a:rPr lang="en-IN" sz="1600" dirty="0" smtClean="0">
                <a:solidFill>
                  <a:srgbClr val="000000"/>
                </a:solidFill>
                <a:effectLst/>
              </a:rPr>
              <a:t>Principally focused on building satellites, including small satellites for national missions, including communications, remote sensing and navigation</a:t>
            </a:r>
          </a:p>
          <a:p>
            <a:pPr marL="457200" indent="-457200"/>
            <a:endParaRPr lang="en-IN" sz="1600" dirty="0" smtClean="0">
              <a:solidFill>
                <a:srgbClr val="000000"/>
              </a:solidFill>
              <a:effectLst/>
            </a:endParaRPr>
          </a:p>
          <a:p>
            <a:pPr marL="457200" indent="-457200"/>
            <a:r>
              <a:rPr lang="en-IN" sz="1600" dirty="0" err="1" smtClean="0">
                <a:solidFill>
                  <a:srgbClr val="000000"/>
                </a:solidFill>
                <a:effectLst/>
              </a:rPr>
              <a:t>Antrix</a:t>
            </a:r>
            <a:r>
              <a:rPr lang="en-IN" sz="1600" dirty="0" smtClean="0">
                <a:solidFill>
                  <a:srgbClr val="000000"/>
                </a:solidFill>
                <a:effectLst/>
              </a:rPr>
              <a:t> has not been contracted by an international customer for building a small satellite</a:t>
            </a:r>
          </a:p>
          <a:p>
            <a:pPr marL="457200" indent="-457200"/>
            <a:endParaRPr lang="en-IN" sz="1600" dirty="0" smtClean="0">
              <a:solidFill>
                <a:srgbClr val="000000"/>
              </a:solidFill>
              <a:effectLst/>
            </a:endParaRPr>
          </a:p>
          <a:p>
            <a:pPr marL="457200" indent="-457200"/>
            <a:endParaRPr lang="en-IN" sz="1600" dirty="0" smtClean="0">
              <a:solidFill>
                <a:srgbClr val="000000"/>
              </a:solidFill>
              <a:effectLst/>
            </a:endParaRPr>
          </a:p>
          <a:p>
            <a:pPr marL="457200" indent="-457200"/>
            <a:endParaRPr lang="en-IN" sz="1600" b="1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IN" sz="1600" dirty="0" smtClean="0">
              <a:solidFill>
                <a:srgbClr val="000000"/>
              </a:solidFill>
              <a:effectLst/>
            </a:endParaRPr>
          </a:p>
          <a:p>
            <a:pPr marL="457200" indent="-457200">
              <a:buNone/>
            </a:pPr>
            <a:endParaRPr lang="en-IN" sz="1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IN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/>
          <a:lstStyle/>
          <a:p>
            <a:pPr>
              <a:buNone/>
            </a:pPr>
            <a:r>
              <a:rPr lang="en-IN" sz="1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*** </a:t>
            </a:r>
            <a:r>
              <a:rPr lang="en-IN" sz="20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Absence of national plan to develop capacity  for manufacture hi-tech electronics manufacturing sector </a:t>
            </a:r>
          </a:p>
          <a:p>
            <a:pPr>
              <a:buNone/>
            </a:pPr>
            <a:endParaRPr lang="en-IN" sz="2000" dirty="0" smtClean="0">
              <a:solidFill>
                <a:srgbClr val="000000"/>
              </a:solidFill>
              <a:effectLst/>
              <a:cs typeface="Times New Roman" pitchFamily="18" charset="0"/>
            </a:endParaRPr>
          </a:p>
          <a:p>
            <a:pPr>
              <a:buNone/>
            </a:pPr>
            <a:r>
              <a:rPr lang="en-IN" sz="20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 *** Dependent on import critical components and sub systems : </a:t>
            </a:r>
            <a:r>
              <a:rPr lang="en-IN" sz="2000" dirty="0" err="1" smtClean="0">
                <a:solidFill>
                  <a:srgbClr val="000000"/>
                </a:solidFill>
                <a:effectLst/>
                <a:cs typeface="Times New Roman" pitchFamily="18" charset="0"/>
              </a:rPr>
              <a:t>eg</a:t>
            </a:r>
            <a:r>
              <a:rPr lang="en-IN" sz="20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. Camera   for IRS satellites</a:t>
            </a:r>
          </a:p>
          <a:p>
            <a:pPr>
              <a:buNone/>
            </a:pPr>
            <a:endParaRPr lang="en-IN" sz="2000" dirty="0" smtClean="0">
              <a:solidFill>
                <a:srgbClr val="000000"/>
              </a:solidFill>
              <a:effectLst/>
              <a:cs typeface="Times New Roman" pitchFamily="18" charset="0"/>
            </a:endParaRPr>
          </a:p>
          <a:p>
            <a:pPr>
              <a:buNone/>
            </a:pPr>
            <a:r>
              <a:rPr lang="en-IN" sz="20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** Continued dependence on import of hi-tech electronics manufactured components :  semiconductor wafer fabrication  and other materials</a:t>
            </a:r>
          </a:p>
          <a:p>
            <a:pPr>
              <a:buNone/>
            </a:pPr>
            <a:endParaRPr lang="en-IN" sz="2000" dirty="0" smtClean="0">
              <a:solidFill>
                <a:srgbClr val="000000"/>
              </a:solidFill>
              <a:effectLst/>
              <a:cs typeface="Times New Roman" pitchFamily="18" charset="0"/>
            </a:endParaRPr>
          </a:p>
          <a:p>
            <a:pPr>
              <a:buNone/>
            </a:pPr>
            <a:r>
              <a:rPr lang="en-IN" sz="2000" b="1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r>
              <a:rPr lang="en-IN" sz="20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**  Continued dependence on foreign vendors for superior, more accurate and    precise processed imagery for military use. </a:t>
            </a:r>
          </a:p>
          <a:p>
            <a:pPr>
              <a:buNone/>
            </a:pPr>
            <a:endParaRPr lang="en-IN" sz="2000" dirty="0" smtClean="0">
              <a:solidFill>
                <a:srgbClr val="000000"/>
              </a:solidFill>
              <a:effectLst/>
              <a:cs typeface="Times New Roman" pitchFamily="18" charset="0"/>
            </a:endParaRPr>
          </a:p>
          <a:p>
            <a:pPr>
              <a:buNone/>
            </a:pPr>
            <a:r>
              <a:rPr lang="en-IN" sz="20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*    New disruptive technologies and processes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IN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New Space Economy</a:t>
            </a:r>
            <a:br>
              <a:rPr lang="en-IN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en-IN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Satellite Communications</a:t>
            </a:r>
            <a:br>
              <a:rPr lang="en-IN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en-IN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/>
            </a:r>
            <a:br>
              <a:rPr lang="en-IN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endParaRPr lang="en-IN" sz="2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486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Widespread changes in the traditional satellite manufacturing and launch services</a:t>
            </a:r>
          </a:p>
          <a:p>
            <a:pPr>
              <a:lnSpc>
                <a:spcPct val="150000"/>
              </a:lnSpc>
            </a:pP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Challenge of providing assured, high speed, low cost global connectivity and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sudden infrastructure crises.</a:t>
            </a:r>
          </a:p>
          <a:p>
            <a:pPr>
              <a:lnSpc>
                <a:spcPct val="150000"/>
              </a:lnSpc>
            </a:pPr>
            <a:r>
              <a:rPr lang="en-IN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Low cost launch of small satellites into the LEO will remain the focus for the international satellite communications worldwide.  </a:t>
            </a:r>
          </a:p>
          <a:p>
            <a:pPr>
              <a:lnSpc>
                <a:spcPct val="150000"/>
              </a:lnSpc>
            </a:pPr>
            <a:r>
              <a:rPr lang="en-IN" sz="1600" b="1" dirty="0" smtClean="0">
                <a:solidFill>
                  <a:srgbClr val="FF0000"/>
                </a:solidFill>
                <a:effectLst/>
                <a:cs typeface="Times New Roman" pitchFamily="18" charset="0"/>
              </a:rPr>
              <a:t>INDIA:</a:t>
            </a:r>
            <a:r>
              <a:rPr lang="en-IN" sz="1600" b="1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  Absence of assured, high speed, low cost connectivity through out the country will make it impossible to achieve Prime Minister </a:t>
            </a:r>
            <a:r>
              <a:rPr lang="en-IN" sz="1600" b="1" dirty="0" err="1" smtClean="0">
                <a:solidFill>
                  <a:srgbClr val="000000"/>
                </a:solidFill>
                <a:effectLst/>
                <a:cs typeface="Times New Roman" pitchFamily="18" charset="0"/>
              </a:rPr>
              <a:t>Modi’s</a:t>
            </a:r>
            <a:r>
              <a:rPr lang="en-IN" sz="1600" b="1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  Digital India target</a:t>
            </a:r>
            <a:endParaRPr lang="en-IN" sz="16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One Web: 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the </a:t>
            </a: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satellite operator 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which plans to </a:t>
            </a: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provide affordable internet access to the whole world, including over the oceans and in the airspace, by launching a constellation of 648 small satellites in LEO in the next few years. </a:t>
            </a:r>
          </a:p>
          <a:p>
            <a:pPr>
              <a:lnSpc>
                <a:spcPct val="150000"/>
              </a:lnSpc>
            </a:pPr>
            <a:r>
              <a:rPr lang="en-IN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Sunil </a:t>
            </a:r>
            <a:r>
              <a:rPr lang="en-IN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Bharti</a:t>
            </a:r>
            <a:r>
              <a:rPr lang="en-IN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Mittal  </a:t>
            </a: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</a:t>
            </a:r>
            <a:r>
              <a:rPr lang="en-IN" sz="1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Bharti</a:t>
            </a: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Enterprises)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 has joined </a:t>
            </a: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Greg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Wyler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 (Founder </a:t>
            </a:r>
            <a:r>
              <a:rPr lang="en-IN" sz="1600" dirty="0" err="1" smtClean="0">
                <a:solidFill>
                  <a:srgbClr val="000000"/>
                </a:solidFill>
                <a:effectLst/>
                <a:cs typeface="Times New Roman" pitchFamily="18" charset="0"/>
              </a:rPr>
              <a:t>OneWeb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), </a:t>
            </a: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Richard Branson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( Virgin Group), </a:t>
            </a: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Dr. Paul E Jacobs 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( Qualcomm) and </a:t>
            </a: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Thomas Enders 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(Airbus), as a</a:t>
            </a: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founding member. 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endParaRPr lang="en-IN" sz="16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endParaRPr lang="en-IN" sz="1600" b="1" dirty="0" smtClean="0">
              <a:solidFill>
                <a:srgbClr val="FF0000"/>
              </a:solidFill>
              <a:effectLst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IN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r>
              <a:rPr lang="en-IN" sz="3200" dirty="0" smtClean="0">
                <a:solidFill>
                  <a:srgbClr val="000000"/>
                </a:solidFill>
              </a:rPr>
              <a:t>2014 Global Space Industry</a:t>
            </a:r>
            <a:br>
              <a:rPr lang="en-IN" sz="3200" dirty="0" smtClean="0">
                <a:solidFill>
                  <a:srgbClr val="000000"/>
                </a:solidFill>
              </a:rPr>
            </a:br>
            <a:r>
              <a:rPr lang="en-IN" sz="3200" dirty="0" smtClean="0">
                <a:solidFill>
                  <a:srgbClr val="000000"/>
                </a:solidFill>
              </a:rPr>
              <a:t> $330 bn.</a:t>
            </a:r>
            <a:endParaRPr lang="en-IN" sz="32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sz="2000" dirty="0" smtClean="0">
                <a:solidFill>
                  <a:srgbClr val="000000"/>
                </a:solidFill>
                <a:effectLst/>
              </a:rPr>
              <a:t>Global economic climate is creating </a:t>
            </a:r>
            <a:r>
              <a:rPr lang="en-IN" sz="2000" dirty="0" smtClean="0">
                <a:solidFill>
                  <a:srgbClr val="FF0000"/>
                </a:solidFill>
                <a:effectLst/>
              </a:rPr>
              <a:t>demand</a:t>
            </a:r>
            <a:r>
              <a:rPr lang="en-IN" sz="2000" dirty="0" smtClean="0">
                <a:solidFill>
                  <a:srgbClr val="000000"/>
                </a:solidFill>
                <a:effectLst/>
              </a:rPr>
              <a:t> to reduce expenditure, </a:t>
            </a:r>
            <a:r>
              <a:rPr lang="en-IN" sz="2000" dirty="0" smtClean="0">
                <a:solidFill>
                  <a:srgbClr val="FF0000"/>
                </a:solidFill>
                <a:effectLst/>
              </a:rPr>
              <a:t>leading to new challenges and opportunities </a:t>
            </a:r>
            <a:r>
              <a:rPr lang="en-IN" sz="2000" dirty="0" smtClean="0">
                <a:solidFill>
                  <a:srgbClr val="000000"/>
                </a:solidFill>
                <a:effectLst/>
              </a:rPr>
              <a:t>in the world’s space industry. </a:t>
            </a:r>
          </a:p>
          <a:p>
            <a:endParaRPr lang="en-IN" sz="2000" dirty="0" smtClean="0">
              <a:solidFill>
                <a:srgbClr val="000000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en-IN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need to create dramatically reduced cost, more responsive systems and launchers capable of delivering to space quickly, cheaply and reliably has never been more vital.</a:t>
            </a:r>
          </a:p>
          <a:p>
            <a:pPr>
              <a:lnSpc>
                <a:spcPct val="150000"/>
              </a:lnSpc>
            </a:pPr>
            <a:endParaRPr lang="en-IN" sz="2000" b="1" dirty="0" smtClean="0">
              <a:solidFill>
                <a:srgbClr val="000000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en-IN" sz="1600" b="1" dirty="0" smtClean="0">
                <a:solidFill>
                  <a:srgbClr val="000000"/>
                </a:solidFill>
                <a:effectLst/>
              </a:rPr>
              <a:t>India is not a member of the big boys commercial space launch club. </a:t>
            </a:r>
          </a:p>
          <a:p>
            <a:pPr>
              <a:lnSpc>
                <a:spcPct val="150000"/>
              </a:lnSpc>
            </a:pPr>
            <a:endParaRPr lang="en-IN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endParaRPr lang="en-IN" sz="2000" dirty="0" smtClean="0">
              <a:effectLst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IN" sz="1800" dirty="0" smtClean="0">
              <a:solidFill>
                <a:srgbClr val="000000"/>
              </a:solidFill>
              <a:effectLst/>
            </a:endParaRPr>
          </a:p>
          <a:p>
            <a:endParaRPr lang="en-IN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r>
              <a:rPr lang="en-IN" sz="3200" dirty="0" smtClean="0">
                <a:solidFill>
                  <a:srgbClr val="FF0000"/>
                </a:solidFill>
              </a:rPr>
              <a:t>Space Economy </a:t>
            </a:r>
            <a:br>
              <a:rPr lang="en-IN" sz="3200" dirty="0" smtClean="0">
                <a:solidFill>
                  <a:srgbClr val="FF0000"/>
                </a:solidFill>
              </a:rPr>
            </a:br>
            <a:r>
              <a:rPr lang="en-IN" sz="2000" dirty="0" smtClean="0">
                <a:solidFill>
                  <a:srgbClr val="000000"/>
                </a:solidFill>
              </a:rPr>
              <a:t>The Goods </a:t>
            </a:r>
            <a:endParaRPr lang="en-IN" sz="2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algn="ctr"/>
            <a:r>
              <a:rPr lang="en-IN" sz="1800" dirty="0" smtClean="0">
                <a:solidFill>
                  <a:srgbClr val="000000"/>
                </a:solidFill>
                <a:effectLst/>
              </a:rPr>
              <a:t>The three major sectors :</a:t>
            </a:r>
          </a:p>
          <a:p>
            <a:endParaRPr lang="en-IN" sz="1800" dirty="0" smtClean="0">
              <a:solidFill>
                <a:srgbClr val="000000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en-IN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Satellite manufacturing</a:t>
            </a:r>
            <a:r>
              <a:rPr lang="en-IN" sz="1800" b="1" dirty="0" smtClean="0">
                <a:solidFill>
                  <a:srgbClr val="000000"/>
                </a:solidFill>
                <a:effectLst/>
              </a:rPr>
              <a:t>:</a:t>
            </a:r>
            <a:r>
              <a:rPr lang="en-IN" sz="1800" dirty="0" smtClean="0">
                <a:solidFill>
                  <a:srgbClr val="000000"/>
                </a:solidFill>
                <a:effectLst/>
              </a:rPr>
              <a:t> composed of satellite and their subsystems manufacturers.  </a:t>
            </a:r>
          </a:p>
          <a:p>
            <a:endParaRPr lang="en-IN" sz="1800" dirty="0" smtClean="0">
              <a:solidFill>
                <a:srgbClr val="000000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en-IN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launch sector :</a:t>
            </a:r>
            <a:r>
              <a:rPr lang="en-IN" sz="1800" dirty="0" smtClean="0">
                <a:solidFill>
                  <a:srgbClr val="000000"/>
                </a:solidFill>
                <a:effectLst/>
              </a:rPr>
              <a:t> composed of vehicle manufacturing, subsystem manufacturing; and  </a:t>
            </a:r>
          </a:p>
          <a:p>
            <a:pPr>
              <a:lnSpc>
                <a:spcPct val="150000"/>
              </a:lnSpc>
            </a:pPr>
            <a:r>
              <a:rPr lang="en-IN" sz="1800" dirty="0" smtClean="0">
                <a:solidFill>
                  <a:srgbClr val="000000"/>
                </a:solidFill>
                <a:effectLst/>
              </a:rPr>
              <a:t>Commercial satellite launch services </a:t>
            </a:r>
          </a:p>
          <a:p>
            <a:pPr>
              <a:lnSpc>
                <a:spcPct val="150000"/>
              </a:lnSpc>
            </a:pPr>
            <a:endParaRPr lang="en-IN" sz="1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IN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 ground equipment sector</a:t>
            </a:r>
            <a:r>
              <a:rPr lang="en-IN" sz="1800" b="1" dirty="0" smtClean="0">
                <a:solidFill>
                  <a:srgbClr val="000000"/>
                </a:solidFill>
                <a:effectLst/>
              </a:rPr>
              <a:t>:</a:t>
            </a:r>
            <a:r>
              <a:rPr lang="en-IN" sz="1800" dirty="0" smtClean="0">
                <a:solidFill>
                  <a:srgbClr val="000000"/>
                </a:solidFill>
                <a:effectLst/>
              </a:rPr>
              <a:t> composed of manufacturing items like </a:t>
            </a:r>
            <a:r>
              <a:rPr lang="en-IN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mobile terminals</a:t>
            </a:r>
            <a:r>
              <a:rPr lang="en-IN" sz="1800" dirty="0" smtClean="0">
                <a:solidFill>
                  <a:srgbClr val="000000"/>
                </a:solidFill>
                <a:effectLst/>
              </a:rPr>
              <a:t>, </a:t>
            </a:r>
            <a:r>
              <a:rPr lang="en-IN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gateways</a:t>
            </a:r>
            <a:r>
              <a:rPr lang="en-IN" sz="1800" dirty="0" smtClean="0">
                <a:solidFill>
                  <a:srgbClr val="000000"/>
                </a:solidFill>
                <a:effectLst/>
              </a:rPr>
              <a:t>, </a:t>
            </a:r>
            <a:r>
              <a:rPr lang="en-IN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stations</a:t>
            </a:r>
            <a:r>
              <a:rPr lang="en-IN" sz="1800" dirty="0" smtClean="0">
                <a:solidFill>
                  <a:srgbClr val="000000"/>
                </a:solidFill>
                <a:effectLst/>
              </a:rPr>
              <a:t>, </a:t>
            </a:r>
            <a:r>
              <a:rPr lang="en-IN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VSATs, direct broadcast satellite dishes, receivers and other specialized equipment. </a:t>
            </a:r>
          </a:p>
          <a:p>
            <a:pPr>
              <a:buNone/>
            </a:pPr>
            <a:endParaRPr lang="en-IN" sz="1600" dirty="0" smtClean="0">
              <a:effectLst/>
            </a:endParaRPr>
          </a:p>
          <a:p>
            <a:pPr>
              <a:buNone/>
            </a:pPr>
            <a:endParaRPr lang="en-IN" sz="1600" dirty="0">
              <a:effectLst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r>
              <a:rPr lang="en-IN" sz="3200" dirty="0" smtClean="0">
                <a:solidFill>
                  <a:srgbClr val="FF0000"/>
                </a:solidFill>
              </a:rPr>
              <a:t>Space Economy </a:t>
            </a:r>
            <a:br>
              <a:rPr lang="en-IN" sz="3200" dirty="0" smtClean="0">
                <a:solidFill>
                  <a:srgbClr val="FF0000"/>
                </a:solidFill>
              </a:rPr>
            </a:br>
            <a:r>
              <a:rPr lang="en-IN" sz="2000" dirty="0" smtClean="0">
                <a:solidFill>
                  <a:srgbClr val="000000"/>
                </a:solidFill>
              </a:rPr>
              <a:t>The Services </a:t>
            </a:r>
            <a:endParaRPr lang="en-IN" sz="2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IN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Commercial Satellite Services</a:t>
            </a:r>
          </a:p>
          <a:p>
            <a:pPr>
              <a:lnSpc>
                <a:spcPct val="150000"/>
              </a:lnSpc>
            </a:pPr>
            <a:endParaRPr lang="en-IN" sz="1800" u="sng" dirty="0" smtClean="0">
              <a:solidFill>
                <a:srgbClr val="FF0000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en-IN" sz="2400" u="sng" dirty="0" smtClean="0">
                <a:solidFill>
                  <a:srgbClr val="FF0000"/>
                </a:solidFill>
                <a:effectLst/>
              </a:rPr>
              <a:t>Satellite Communications </a:t>
            </a:r>
            <a:endParaRPr lang="en-IN" sz="2400" dirty="0" smtClean="0">
              <a:solidFill>
                <a:srgbClr val="000000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en-IN" sz="2400" u="sng" dirty="0" smtClean="0">
                <a:solidFill>
                  <a:srgbClr val="FF0000"/>
                </a:solidFill>
                <a:effectLst/>
              </a:rPr>
              <a:t>The Internet  </a:t>
            </a:r>
            <a:endParaRPr lang="en-IN" sz="2400" dirty="0" smtClean="0">
              <a:solidFill>
                <a:srgbClr val="000000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en-IN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Satellite Imagery *</a:t>
            </a:r>
            <a:endParaRPr lang="en-IN" sz="2400" dirty="0" smtClean="0">
              <a:solidFill>
                <a:srgbClr val="000000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en-IN" sz="2400" dirty="0" smtClean="0">
                <a:solidFill>
                  <a:srgbClr val="000000"/>
                </a:solidFill>
                <a:effectLst/>
              </a:rPr>
              <a:t>Satellite Navigation services</a:t>
            </a:r>
            <a:r>
              <a:rPr lang="en-IN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</a:p>
          <a:p>
            <a:pPr>
              <a:lnSpc>
                <a:spcPct val="150000"/>
              </a:lnSpc>
            </a:pPr>
            <a:r>
              <a:rPr lang="en-IN" sz="2400" dirty="0" smtClean="0">
                <a:solidFill>
                  <a:srgbClr val="000000"/>
                </a:solidFill>
                <a:effectLst/>
              </a:rPr>
              <a:t>Satellite Weather services </a:t>
            </a:r>
          </a:p>
          <a:p>
            <a:pPr>
              <a:lnSpc>
                <a:spcPct val="150000"/>
              </a:lnSpc>
            </a:pPr>
            <a:endParaRPr lang="en-IN" sz="2400" dirty="0" smtClean="0">
              <a:solidFill>
                <a:srgbClr val="000000"/>
              </a:solidFill>
              <a:effectLst/>
            </a:endParaRPr>
          </a:p>
          <a:p>
            <a:pPr>
              <a:lnSpc>
                <a:spcPct val="150000"/>
              </a:lnSpc>
              <a:buNone/>
            </a:pPr>
            <a:endParaRPr lang="en-IN" sz="1800" dirty="0" smtClean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IN" sz="2400" dirty="0" smtClean="0">
                <a:solidFill>
                  <a:srgbClr val="FF0000"/>
                </a:solidFill>
              </a:rPr>
              <a:t>Commercial Satellite Telecommunications  </a:t>
            </a:r>
            <a:br>
              <a:rPr lang="en-IN" sz="2400" dirty="0" smtClean="0">
                <a:solidFill>
                  <a:srgbClr val="FF0000"/>
                </a:solidFill>
              </a:rPr>
            </a:br>
            <a:r>
              <a:rPr lang="en-IN" sz="2000" dirty="0" smtClean="0">
                <a:solidFill>
                  <a:srgbClr val="000000"/>
                </a:solidFill>
                <a:effectLst/>
              </a:rPr>
              <a:t>DOT; WPC; DOS; </a:t>
            </a:r>
            <a:r>
              <a:rPr lang="en-IN" sz="2000" dirty="0" err="1" smtClean="0">
                <a:solidFill>
                  <a:srgbClr val="000000"/>
                </a:solidFill>
                <a:effectLst/>
              </a:rPr>
              <a:t>Antrix</a:t>
            </a:r>
            <a:endParaRPr lang="en-IN" sz="2000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486400"/>
          </a:xfrm>
        </p:spPr>
        <p:txBody>
          <a:bodyPr/>
          <a:lstStyle/>
          <a:p>
            <a:pPr marL="457200" indent="-457200">
              <a:buNone/>
            </a:pPr>
            <a:r>
              <a:rPr lang="en-IN" sz="2000" b="1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New Telecom Policy 1999</a:t>
            </a:r>
            <a:endParaRPr lang="en-IN" sz="2000" dirty="0" smtClean="0">
              <a:solidFill>
                <a:srgbClr val="000000"/>
              </a:solidFill>
              <a:effectLst/>
              <a:cs typeface="Times New Roman" pitchFamily="18" charset="0"/>
            </a:endParaRPr>
          </a:p>
          <a:p>
            <a:pPr marL="0" indent="0"/>
            <a:r>
              <a:rPr lang="en-IN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3.9 SATCOM Policy </a:t>
            </a:r>
            <a:r>
              <a:rPr lang="en-IN" sz="2000" b="1" dirty="0" smtClean="0">
                <a:solidFill>
                  <a:srgbClr val="FF0000"/>
                </a:solidFill>
                <a:effectLst/>
                <a:cs typeface="Times New Roman" pitchFamily="18" charset="0"/>
              </a:rPr>
              <a:t>: </a:t>
            </a:r>
            <a:r>
              <a:rPr lang="en-GB" sz="18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permit use of </a:t>
            </a:r>
            <a:r>
              <a:rPr lang="en-GB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 Ku Band for satellite communications</a:t>
            </a:r>
            <a:r>
              <a:rPr lang="en-GB" sz="18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; </a:t>
            </a:r>
            <a:r>
              <a:rPr lang="en-IN" sz="18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providing users to </a:t>
            </a:r>
            <a:r>
              <a:rPr lang="en-IN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avail of transponder capacity </a:t>
            </a:r>
            <a:r>
              <a:rPr lang="en-IN" sz="18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from both </a:t>
            </a:r>
            <a:r>
              <a:rPr lang="en-IN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domestic / foreign satellites</a:t>
            </a:r>
            <a:r>
              <a:rPr lang="en-IN" sz="18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 in consultation with the </a:t>
            </a:r>
            <a:r>
              <a:rPr lang="en-IN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Department of Space</a:t>
            </a:r>
            <a:r>
              <a:rPr lang="en-IN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.  </a:t>
            </a:r>
          </a:p>
          <a:p>
            <a:endParaRPr lang="en-IN" sz="1800" b="1" dirty="0" smtClean="0">
              <a:solidFill>
                <a:srgbClr val="000000"/>
              </a:solidFill>
              <a:effectLst/>
              <a:cs typeface="Times New Roman" pitchFamily="18" charset="0"/>
            </a:endParaRPr>
          </a:p>
          <a:p>
            <a:pPr>
              <a:buNone/>
            </a:pPr>
            <a:r>
              <a:rPr lang="en-IN" sz="1800" b="1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* </a:t>
            </a: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DOT &amp; I&amp;B</a:t>
            </a:r>
            <a:r>
              <a:rPr lang="en-IN" sz="1600" b="1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: 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Licensors ;  </a:t>
            </a:r>
            <a:r>
              <a:rPr lang="en-IN" sz="1600" b="1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*</a:t>
            </a: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WPC wing:  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Spectrum allocation</a:t>
            </a:r>
          </a:p>
          <a:p>
            <a:endParaRPr lang="en-IN" sz="1800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marL="0" indent="0">
              <a:buNone/>
            </a:pPr>
            <a:r>
              <a:rPr lang="en-GB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+++ DOS Norms, Guidelines and Procedures for implementation of the SATCOM Policy/ Satellite Communications, 2000  </a:t>
            </a:r>
          </a:p>
          <a:p>
            <a:pPr marL="0" indent="0">
              <a:buNone/>
            </a:pPr>
            <a:r>
              <a:rPr lang="en-IN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*  </a:t>
            </a:r>
            <a:r>
              <a:rPr lang="en-IN" sz="1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Antrix</a:t>
            </a: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Transponder Provisioning Services </a:t>
            </a:r>
          </a:p>
          <a:p>
            <a:pPr marL="0" indent="0">
              <a:buNone/>
            </a:pP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*  DOS INSAT Coordination Committee: t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ransponder capacity on INSAT/GSAT/Foreign</a:t>
            </a:r>
          </a:p>
          <a:p>
            <a:endParaRPr lang="en-IN" sz="18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IN" sz="1800" b="1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DIPP FDI Policy 2000:   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74% </a:t>
            </a:r>
            <a:r>
              <a:rPr lang="en-IN" sz="18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in private Indian satellite system</a:t>
            </a:r>
          </a:p>
          <a:p>
            <a:pPr marL="0" indent="0">
              <a:buNone/>
            </a:pPr>
            <a:r>
              <a:rPr lang="en-IN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DOS Committee for authorizing Establishment and Operation of Indian Satellite System </a:t>
            </a:r>
            <a:r>
              <a:rPr lang="en-IN" sz="1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:permission</a:t>
            </a:r>
            <a:r>
              <a:rPr lang="en-IN" sz="1600" b="1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to private entities establish/ to operate communication satellite; and for </a:t>
            </a:r>
            <a:r>
              <a:rPr lang="en-IN" sz="1600" b="1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notification/registration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 of the Orbit spectrum. </a:t>
            </a:r>
          </a:p>
          <a:p>
            <a:pPr marL="0" indent="0" algn="ctr">
              <a:buNone/>
            </a:pPr>
            <a:endParaRPr lang="en-IN" sz="1400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IN" sz="14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Telegraph Act 1885 </a:t>
            </a:r>
            <a:r>
              <a:rPr lang="en-IN" sz="14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; </a:t>
            </a:r>
            <a:r>
              <a:rPr lang="en-IN" sz="14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Indian Wireless Telegraphy Act, 1933/ Rules 1973</a:t>
            </a:r>
            <a:r>
              <a:rPr lang="en-IN" sz="14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; </a:t>
            </a:r>
            <a:r>
              <a:rPr lang="en-IN" sz="14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TRAI Act, 1997/2000</a:t>
            </a:r>
          </a:p>
          <a:p>
            <a:pPr>
              <a:buNone/>
            </a:pPr>
            <a:endParaRPr lang="en-IN" sz="14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IN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Commercial Satellite Communications</a:t>
            </a:r>
            <a:br>
              <a:rPr lang="en-IN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18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Pagers to Digital India </a:t>
            </a: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(1992-2016) </a:t>
            </a:r>
            <a:endParaRPr lang="en-IN" sz="16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 algn="ctr"/>
            <a:r>
              <a:rPr lang="en-IN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DIPP: FDI US $ 17.7 </a:t>
            </a:r>
            <a:r>
              <a:rPr lang="en-IN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bn</a:t>
            </a:r>
            <a:r>
              <a:rPr lang="en-IN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April 2000 to September 2015. </a:t>
            </a:r>
          </a:p>
          <a:p>
            <a:r>
              <a:rPr lang="en-IN" sz="1600" b="1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International Data Corporation (IDC)</a:t>
            </a:r>
          </a:p>
          <a:p>
            <a:r>
              <a:rPr lang="en-IN" sz="1600" dirty="0" smtClean="0">
                <a:solidFill>
                  <a:srgbClr val="FF0000"/>
                </a:solidFill>
                <a:effectLst/>
                <a:cs typeface="Times New Roman" pitchFamily="18" charset="0"/>
              </a:rPr>
              <a:t>Total mobile services market revenue in India is expected to touch US$ 37 billion in 2017 with CAGR of 5.2 % between 2014 and 2017</a:t>
            </a:r>
          </a:p>
          <a:p>
            <a:r>
              <a:rPr lang="en-IN" sz="1600" b="1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Second-largest telecommunication market and has the third highest number of internet users in the world </a:t>
            </a:r>
          </a:p>
          <a:p>
            <a:r>
              <a:rPr lang="en-IN" sz="1600" dirty="0" smtClean="0">
                <a:solidFill>
                  <a:srgbClr val="FF0000"/>
                </a:solidFill>
                <a:effectLst/>
                <a:cs typeface="Times New Roman" pitchFamily="18" charset="0"/>
              </a:rPr>
              <a:t>India to overtake US as the second-largest </a:t>
            </a:r>
            <a:r>
              <a:rPr lang="en-IN" sz="1600" dirty="0" err="1" smtClean="0">
                <a:solidFill>
                  <a:srgbClr val="FF0000"/>
                </a:solidFill>
                <a:effectLst/>
                <a:cs typeface="Times New Roman" pitchFamily="18" charset="0"/>
              </a:rPr>
              <a:t>smartphone</a:t>
            </a:r>
            <a:r>
              <a:rPr lang="en-IN" sz="1600" dirty="0" smtClean="0">
                <a:solidFill>
                  <a:srgbClr val="FF0000"/>
                </a:solidFill>
                <a:effectLst/>
                <a:cs typeface="Times New Roman" pitchFamily="18" charset="0"/>
              </a:rPr>
              <a:t> market globally by 2017 and to maintain high growth rate over the next few years as people upgrade to 4G. </a:t>
            </a:r>
          </a:p>
          <a:p>
            <a:r>
              <a:rPr lang="en-IN" sz="1600" b="1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The broadband services user-base in India is expected to grow to 250 million connections by 2017.</a:t>
            </a:r>
          </a:p>
          <a:p>
            <a:r>
              <a:rPr lang="en-IN" sz="1600" dirty="0" smtClean="0">
                <a:solidFill>
                  <a:srgbClr val="FF0000"/>
                </a:solidFill>
                <a:effectLst/>
                <a:cs typeface="Times New Roman" pitchFamily="18" charset="0"/>
              </a:rPr>
              <a:t>In spite of only 5 % increase in mobile connections in 2015, </a:t>
            </a:r>
            <a:r>
              <a:rPr lang="en-IN" sz="1600" u="sng" dirty="0" smtClean="0">
                <a:solidFill>
                  <a:srgbClr val="FF0000"/>
                </a:solidFill>
                <a:effectLst/>
                <a:cs typeface="Times New Roman" pitchFamily="18" charset="0"/>
              </a:rPr>
              <a:t>overall expenditure </a:t>
            </a:r>
            <a:r>
              <a:rPr lang="en-IN" sz="1600" dirty="0" smtClean="0">
                <a:solidFill>
                  <a:srgbClr val="FF0000"/>
                </a:solidFill>
                <a:effectLst/>
                <a:cs typeface="Times New Roman" pitchFamily="18" charset="0"/>
              </a:rPr>
              <a:t>on mobile services in India is expected to increase to </a:t>
            </a:r>
            <a:r>
              <a:rPr lang="en-IN" sz="1600" u="sng" dirty="0" smtClean="0">
                <a:solidFill>
                  <a:srgbClr val="FF0000"/>
                </a:solidFill>
                <a:effectLst/>
                <a:cs typeface="Times New Roman" pitchFamily="18" charset="0"/>
              </a:rPr>
              <a:t>US$ 21.4 billion in 2015</a:t>
            </a:r>
            <a:r>
              <a:rPr lang="en-IN" sz="1600" dirty="0" smtClean="0">
                <a:solidFill>
                  <a:srgbClr val="FF0000"/>
                </a:solidFill>
                <a:effectLst/>
                <a:cs typeface="Times New Roman" pitchFamily="18" charset="0"/>
              </a:rPr>
              <a:t>, led by 15 per cent growth in data services expenditure.</a:t>
            </a:r>
          </a:p>
          <a:p>
            <a:endParaRPr lang="en-IN" sz="1600" dirty="0" smtClean="0">
              <a:effectLst/>
              <a:cs typeface="Times New Roman" pitchFamily="18" charset="0"/>
            </a:endParaRPr>
          </a:p>
          <a:p>
            <a:r>
              <a:rPr lang="en-IN" sz="1600" b="1" dirty="0" err="1" smtClean="0">
                <a:solidFill>
                  <a:srgbClr val="000000"/>
                </a:solidFill>
                <a:effectLst/>
                <a:cs typeface="Times New Roman" pitchFamily="18" charset="0"/>
              </a:rPr>
              <a:t>Randstad</a:t>
            </a:r>
            <a:r>
              <a:rPr lang="en-IN" sz="1600" b="1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 India 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:  </a:t>
            </a:r>
          </a:p>
          <a:p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Expected to generate four million direct and indirect jobs over the next five years.</a:t>
            </a:r>
          </a:p>
          <a:p>
            <a:r>
              <a:rPr lang="en-IN" sz="1600" dirty="0" smtClean="0">
                <a:solidFill>
                  <a:srgbClr val="FF0000"/>
                </a:solidFill>
                <a:effectLst/>
                <a:cs typeface="Times New Roman" pitchFamily="18" charset="0"/>
              </a:rPr>
              <a:t>The employment opportunities are expected to be created due to combination of </a:t>
            </a:r>
            <a:r>
              <a:rPr lang="en-IN" sz="1600" u="sng" dirty="0" smtClean="0">
                <a:solidFill>
                  <a:srgbClr val="FF0000"/>
                </a:solidFill>
                <a:effectLst/>
                <a:cs typeface="Times New Roman" pitchFamily="18" charset="0"/>
              </a:rPr>
              <a:t>government’s efforts</a:t>
            </a:r>
            <a:r>
              <a:rPr lang="en-IN" sz="1600" dirty="0" smtClean="0">
                <a:solidFill>
                  <a:srgbClr val="FF0000"/>
                </a:solidFill>
                <a:effectLst/>
                <a:cs typeface="Times New Roman" pitchFamily="18" charset="0"/>
              </a:rPr>
              <a:t> to increase penetration in rural areas and the rapid increase in </a:t>
            </a:r>
            <a:r>
              <a:rPr lang="en-IN" sz="1600" dirty="0" err="1" smtClean="0">
                <a:solidFill>
                  <a:srgbClr val="FF0000"/>
                </a:solidFill>
                <a:effectLst/>
                <a:cs typeface="Times New Roman" pitchFamily="18" charset="0"/>
              </a:rPr>
              <a:t>smartphone</a:t>
            </a:r>
            <a:r>
              <a:rPr lang="en-IN" sz="1600" dirty="0" smtClean="0">
                <a:solidFill>
                  <a:srgbClr val="FF0000"/>
                </a:solidFill>
                <a:effectLst/>
                <a:cs typeface="Times New Roman" pitchFamily="18" charset="0"/>
              </a:rPr>
              <a:t> sales and rising internet usage.</a:t>
            </a:r>
          </a:p>
          <a:p>
            <a:endParaRPr lang="en-IN" sz="16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/>
          <a:lstStyle/>
          <a:p>
            <a:r>
              <a:rPr lang="en-IN" sz="2400" dirty="0" smtClean="0">
                <a:solidFill>
                  <a:srgbClr val="FF0000"/>
                </a:solidFill>
                <a:effectLst/>
              </a:rPr>
              <a:t/>
            </a:r>
            <a:br>
              <a:rPr lang="en-IN" sz="2400" dirty="0" smtClean="0">
                <a:solidFill>
                  <a:srgbClr val="FF0000"/>
                </a:solidFill>
                <a:effectLst/>
              </a:rPr>
            </a:br>
            <a:r>
              <a:rPr lang="en-IN" sz="2400" dirty="0" smtClean="0">
                <a:solidFill>
                  <a:srgbClr val="FF0000"/>
                </a:solidFill>
                <a:effectLst/>
              </a:rPr>
              <a:t/>
            </a:r>
            <a:br>
              <a:rPr lang="en-IN" sz="2400" dirty="0" smtClean="0">
                <a:solidFill>
                  <a:srgbClr val="FF0000"/>
                </a:solidFill>
                <a:effectLst/>
              </a:rPr>
            </a:br>
            <a:r>
              <a:rPr lang="en-IN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Commercial Geospatial Information services </a:t>
            </a:r>
            <a:br>
              <a:rPr lang="en-IN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400" dirty="0" smtClean="0">
                <a:effectLst/>
              </a:rPr>
              <a:t> </a:t>
            </a:r>
            <a:r>
              <a:rPr lang="en-IN" sz="2400" dirty="0" smtClean="0">
                <a:solidFill>
                  <a:srgbClr val="FF0000"/>
                </a:solidFill>
                <a:effectLst/>
              </a:rPr>
              <a:t/>
            </a:r>
            <a:br>
              <a:rPr lang="en-IN" sz="2400" dirty="0" smtClean="0">
                <a:solidFill>
                  <a:srgbClr val="FF0000"/>
                </a:solidFill>
                <a:effectLst/>
              </a:rPr>
            </a:br>
            <a:endParaRPr lang="en-IN" sz="24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r>
              <a:rPr lang="en-IN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Usage of data is a major source and tool for national development activity</a:t>
            </a:r>
          </a:p>
          <a:p>
            <a:r>
              <a:rPr lang="en-IN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Discouraging of allowing emergence of commercial GIS market in India  </a:t>
            </a:r>
          </a:p>
          <a:p>
            <a:pPr>
              <a:buNone/>
            </a:pPr>
            <a:endParaRPr lang="en-IN" sz="1800" dirty="0" smtClean="0">
              <a:solidFill>
                <a:srgbClr val="FF0000"/>
              </a:solidFill>
            </a:endParaRPr>
          </a:p>
          <a:p>
            <a:r>
              <a:rPr lang="en-IN" sz="1800" dirty="0" smtClean="0">
                <a:solidFill>
                  <a:srgbClr val="FF0000"/>
                </a:solidFill>
              </a:rPr>
              <a:t>Remote Sensing Data Policy 2011 (2001) *   </a:t>
            </a:r>
            <a:r>
              <a:rPr lang="en-IN" sz="1400" dirty="0" smtClean="0">
                <a:solidFill>
                  <a:srgbClr val="000000"/>
                </a:solidFill>
              </a:rPr>
              <a:t>(under challenge in Delhi HC )  </a:t>
            </a:r>
          </a:p>
          <a:p>
            <a:pPr>
              <a:lnSpc>
                <a:spcPct val="150000"/>
              </a:lnSpc>
            </a:pPr>
            <a:r>
              <a:rPr lang="en-IN" sz="1800" dirty="0" smtClean="0">
                <a:solidFill>
                  <a:srgbClr val="000000"/>
                </a:solidFill>
                <a:effectLst/>
              </a:rPr>
              <a:t>Institutional ‘</a:t>
            </a:r>
            <a:r>
              <a:rPr lang="en-IN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Presumption of denial of Access </a:t>
            </a:r>
            <a:r>
              <a:rPr lang="en-IN" sz="1800" dirty="0" smtClean="0">
                <a:solidFill>
                  <a:srgbClr val="000000"/>
                </a:solidFill>
                <a:effectLst/>
              </a:rPr>
              <a:t>’ except to government agencies</a:t>
            </a:r>
            <a:r>
              <a:rPr lang="en-IN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</a:p>
          <a:p>
            <a:endParaRPr lang="en-IN" sz="1800" dirty="0" smtClean="0">
              <a:solidFill>
                <a:srgbClr val="000000"/>
              </a:solidFill>
            </a:endParaRPr>
          </a:p>
          <a:p>
            <a:r>
              <a:rPr lang="en-IN" sz="1800" dirty="0" smtClean="0">
                <a:solidFill>
                  <a:srgbClr val="000000"/>
                </a:solidFill>
              </a:rPr>
              <a:t>* National Security</a:t>
            </a:r>
          </a:p>
          <a:p>
            <a:r>
              <a:rPr lang="en-IN" sz="1800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Bhuvan</a:t>
            </a:r>
            <a:r>
              <a:rPr lang="en-IN" sz="1800" dirty="0" smtClean="0">
                <a:solidFill>
                  <a:srgbClr val="000000"/>
                </a:solidFill>
                <a:effectLst/>
              </a:rPr>
              <a:t>,  the geo-portal... </a:t>
            </a:r>
          </a:p>
          <a:p>
            <a:endParaRPr lang="en-IN" sz="1800" dirty="0" smtClean="0">
              <a:effectLst/>
            </a:endParaRPr>
          </a:p>
          <a:p>
            <a:endParaRPr lang="en-IN" sz="1800" dirty="0" smtClean="0">
              <a:solidFill>
                <a:srgbClr val="FF0000"/>
              </a:solidFill>
            </a:endParaRPr>
          </a:p>
          <a:p>
            <a:pPr algn="ctr"/>
            <a:r>
              <a:rPr lang="en-IN" sz="1800" dirty="0" smtClean="0">
                <a:solidFill>
                  <a:srgbClr val="FF0000"/>
                </a:solidFill>
              </a:rPr>
              <a:t>Data sharing is a challenge globally &lt; security&gt;</a:t>
            </a:r>
          </a:p>
          <a:p>
            <a:pPr algn="ctr"/>
            <a:r>
              <a:rPr lang="en-IN" sz="1800" dirty="0" smtClean="0">
                <a:solidFill>
                  <a:srgbClr val="000000"/>
                </a:solidFill>
                <a:effectLst/>
              </a:rPr>
              <a:t>Access; Availability ; Reliable; Fitness for Use; Liability </a:t>
            </a:r>
          </a:p>
          <a:p>
            <a:endParaRPr lang="en-IN" sz="1800" dirty="0" smtClean="0">
              <a:solidFill>
                <a:srgbClr val="FF0000"/>
              </a:solidFill>
            </a:endParaRPr>
          </a:p>
          <a:p>
            <a:endParaRPr lang="en-IN" sz="1800" dirty="0" smtClean="0">
              <a:solidFill>
                <a:srgbClr val="FF0000"/>
              </a:solidFill>
            </a:endParaRPr>
          </a:p>
          <a:p>
            <a:pPr algn="ctr"/>
            <a:r>
              <a:rPr lang="en-IN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On going efforts to set out a National GIS Policy*</a:t>
            </a:r>
          </a:p>
          <a:p>
            <a:endParaRPr lang="en-IN" sz="1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/>
          <a:lstStyle/>
          <a:p>
            <a:r>
              <a:rPr lang="en-IN" sz="3200" dirty="0" smtClean="0">
                <a:solidFill>
                  <a:srgbClr val="000000"/>
                </a:solidFill>
              </a:rPr>
              <a:t>India in Outer Space</a:t>
            </a:r>
            <a:endParaRPr lang="en-IN" sz="32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IN" sz="2800" dirty="0" smtClean="0">
                <a:solidFill>
                  <a:srgbClr val="000000"/>
                </a:solidFill>
                <a:effectLst/>
              </a:rPr>
              <a:t>Long-term investor in space technology applications and infrastructure</a:t>
            </a:r>
            <a:endParaRPr lang="en-IN" sz="2800" dirty="0" smtClean="0">
              <a:effectLst/>
            </a:endParaRPr>
          </a:p>
          <a:p>
            <a:endParaRPr lang="en-IN" sz="2800" dirty="0" smtClean="0">
              <a:effectLst/>
            </a:endParaRPr>
          </a:p>
          <a:p>
            <a:r>
              <a:rPr lang="en-IN" sz="2800" dirty="0" smtClean="0">
                <a:solidFill>
                  <a:srgbClr val="000000"/>
                </a:solidFill>
                <a:effectLst/>
              </a:rPr>
              <a:t>Developed the full complement of a successful indigenous developed space programme for launch, satellite and ground systems. </a:t>
            </a:r>
          </a:p>
          <a:p>
            <a:endParaRPr lang="en-IN" sz="2800" dirty="0" smtClean="0">
              <a:effectLst/>
            </a:endParaRPr>
          </a:p>
          <a:p>
            <a:r>
              <a:rPr lang="en-IN" sz="2800" dirty="0" smtClean="0">
                <a:solidFill>
                  <a:srgbClr val="000000"/>
                </a:solidFill>
                <a:effectLst/>
              </a:rPr>
              <a:t>Space Programme is informed by protectionist philosophy and does not envisage deep private sector involvement</a:t>
            </a:r>
            <a:endParaRPr lang="en-IN" sz="28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r>
              <a:rPr lang="en-IN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Commercial Satellite Navigation &amp; Weather Services ?</a:t>
            </a:r>
            <a:endParaRPr lang="en-IN" sz="2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r>
              <a:rPr lang="en-IN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GAGAN</a:t>
            </a:r>
            <a:r>
              <a:rPr lang="en-IN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CNS/ATM in civil aviation ISRO/AAI</a:t>
            </a:r>
          </a:p>
          <a:p>
            <a:pPr>
              <a:buNone/>
            </a:pPr>
            <a:r>
              <a:rPr lang="en-IN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IN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IRNSS:</a:t>
            </a:r>
            <a:r>
              <a:rPr lang="en-IN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provides Standard Positioning Service (SPS) and Restricted Service (RS) to the users on dual frequencies in L5 and S band. </a:t>
            </a:r>
          </a:p>
          <a:p>
            <a:endParaRPr lang="en-IN" sz="1600" dirty="0" smtClean="0">
              <a:solidFill>
                <a:srgbClr val="000000"/>
              </a:solidFill>
              <a:effectLst/>
            </a:endParaRPr>
          </a:p>
          <a:p>
            <a:r>
              <a:rPr lang="en-IN" sz="1600" dirty="0" smtClean="0">
                <a:solidFill>
                  <a:srgbClr val="000000"/>
                </a:solidFill>
                <a:effectLst/>
              </a:rPr>
              <a:t>Terrestrial, Aerial and Marine Navigation </a:t>
            </a:r>
          </a:p>
          <a:p>
            <a:r>
              <a:rPr lang="en-IN" sz="1600" dirty="0" smtClean="0">
                <a:solidFill>
                  <a:srgbClr val="000000"/>
                </a:solidFill>
                <a:effectLst/>
              </a:rPr>
              <a:t>Disaster Management</a:t>
            </a:r>
          </a:p>
          <a:p>
            <a:r>
              <a:rPr lang="en-IN" sz="1600" dirty="0" smtClean="0">
                <a:solidFill>
                  <a:srgbClr val="000000"/>
                </a:solidFill>
                <a:effectLst/>
              </a:rPr>
              <a:t>Vehicle tracking and fleet management</a:t>
            </a:r>
          </a:p>
          <a:p>
            <a:r>
              <a:rPr lang="en-IN" sz="1600" dirty="0" smtClean="0">
                <a:solidFill>
                  <a:srgbClr val="000000"/>
                </a:solidFill>
                <a:effectLst/>
              </a:rPr>
              <a:t>Integration with mobile phones</a:t>
            </a:r>
          </a:p>
          <a:p>
            <a:r>
              <a:rPr lang="en-IN" sz="1600" dirty="0" smtClean="0">
                <a:solidFill>
                  <a:srgbClr val="000000"/>
                </a:solidFill>
                <a:effectLst/>
              </a:rPr>
              <a:t>Visual and voice navigation for drivers</a:t>
            </a:r>
          </a:p>
          <a:p>
            <a:r>
              <a:rPr lang="en-IN" sz="1600" dirty="0" smtClean="0">
                <a:solidFill>
                  <a:srgbClr val="000000"/>
                </a:solidFill>
                <a:effectLst/>
              </a:rPr>
              <a:t>Precise Timing</a:t>
            </a:r>
          </a:p>
          <a:p>
            <a:r>
              <a:rPr lang="en-IN" sz="1600" dirty="0" smtClean="0">
                <a:solidFill>
                  <a:srgbClr val="000000"/>
                </a:solidFill>
                <a:effectLst/>
              </a:rPr>
              <a:t>Mapping and Geodetic data capture</a:t>
            </a:r>
          </a:p>
          <a:p>
            <a:pPr>
              <a:lnSpc>
                <a:spcPct val="150000"/>
              </a:lnSpc>
            </a:pPr>
            <a:r>
              <a:rPr lang="en-IN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Satellite Weather services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r>
              <a:rPr lang="en-IN" sz="2800" dirty="0" smtClean="0">
                <a:solidFill>
                  <a:srgbClr val="000000"/>
                </a:solidFill>
              </a:rPr>
              <a:t>National Strategic Capability  </a:t>
            </a:r>
            <a:br>
              <a:rPr lang="en-IN" sz="2800" dirty="0" smtClean="0">
                <a:solidFill>
                  <a:srgbClr val="000000"/>
                </a:solidFill>
              </a:rPr>
            </a:br>
            <a:r>
              <a:rPr lang="en-IN" sz="2800" dirty="0" smtClean="0">
                <a:solidFill>
                  <a:srgbClr val="FF0000"/>
                </a:solidFill>
              </a:rPr>
              <a:t>Leveraging India’s mature space capability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r>
              <a:rPr lang="en-IN" sz="1800" b="1" dirty="0" smtClean="0">
                <a:effectLst/>
              </a:rPr>
              <a:t>Objective: To build an institutional framework unique to India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Free ISRO </a:t>
            </a:r>
            <a:r>
              <a:rPr lang="en-IN" sz="1600" dirty="0" smtClean="0">
                <a:solidFill>
                  <a:srgbClr val="FF0000"/>
                </a:solidFill>
                <a:effectLst/>
                <a:cs typeface="Times New Roman" pitchFamily="18" charset="0"/>
              </a:rPr>
              <a:t>to concentrate on projects of vital national importance space 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including development of </a:t>
            </a: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heavy lift launch vehicles </a:t>
            </a:r>
            <a:r>
              <a:rPr lang="en-IN" sz="16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for 5000+ kg payloads (GSLV-Mk III and LMV3</a:t>
            </a:r>
            <a:r>
              <a:rPr lang="en-IN" sz="1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), building national satellites or primary payloads, constructing a third spaceport, developing reusable launch vehicles, new critical technologies.</a:t>
            </a:r>
          </a:p>
          <a:p>
            <a:pPr marL="457200" indent="-457200">
              <a:buFont typeface="+mj-lt"/>
              <a:buAutoNum type="arabicPeriod"/>
            </a:pPr>
            <a:endParaRPr lang="en-IN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Retain closely controlled management, decision making and implementation mechanism for Indian Space Programme relevant to projects of national importance.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N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Allow for emergence of Indian space economy composed of space industry , commercial satellite services sectors, existing private companies already engaged and Indian </a:t>
            </a:r>
            <a:r>
              <a:rPr lang="en-IN" sz="18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NewSpace</a:t>
            </a:r>
            <a:r>
              <a:rPr lang="en-IN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start-ups  together with appropriate HR policy ecosystem.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r>
              <a:rPr lang="en-IN" dirty="0" err="1" smtClean="0"/>
              <a:t>Niti</a:t>
            </a:r>
            <a:r>
              <a:rPr lang="en-IN" dirty="0" smtClean="0"/>
              <a:t> </a:t>
            </a:r>
            <a:r>
              <a:rPr lang="en-IN" dirty="0" err="1" smtClean="0"/>
              <a:t>Ayog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IN" sz="2400" b="1" dirty="0" smtClean="0">
                <a:solidFill>
                  <a:srgbClr val="000000"/>
                </a:solidFill>
                <a:effectLst/>
              </a:rPr>
              <a:t>Amendment to the Allocation of Business Rules 1961 </a:t>
            </a:r>
            <a:r>
              <a:rPr lang="en-IN" sz="2400" dirty="0" smtClean="0">
                <a:solidFill>
                  <a:srgbClr val="000000"/>
                </a:solidFill>
                <a:effectLst/>
              </a:rPr>
              <a:t>to establish an ecosystem for a robust balanced Indian Space Economy to support the National Space Programme</a:t>
            </a:r>
          </a:p>
          <a:p>
            <a:endParaRPr lang="en-IN" sz="2400" b="1" dirty="0" smtClean="0">
              <a:solidFill>
                <a:srgbClr val="000000"/>
              </a:solidFill>
              <a:effectLst/>
            </a:endParaRPr>
          </a:p>
          <a:p>
            <a:r>
              <a:rPr lang="en-IN" sz="2400" b="1" dirty="0" smtClean="0">
                <a:solidFill>
                  <a:srgbClr val="000000"/>
                </a:solidFill>
                <a:effectLst/>
              </a:rPr>
              <a:t>National Space Policy</a:t>
            </a:r>
            <a:r>
              <a:rPr lang="en-IN" sz="2400" dirty="0" smtClean="0">
                <a:solidFill>
                  <a:srgbClr val="000000"/>
                </a:solidFill>
                <a:effectLst/>
              </a:rPr>
              <a:t> that envisages the growth and balanced development of a space economy including satellite services and </a:t>
            </a:r>
            <a:r>
              <a:rPr lang="en-IN" sz="2400" dirty="0" err="1" smtClean="0">
                <a:solidFill>
                  <a:srgbClr val="000000"/>
                </a:solidFill>
                <a:effectLst/>
              </a:rPr>
              <a:t>NewSpace</a:t>
            </a:r>
            <a:r>
              <a:rPr lang="en-IN" sz="2400" dirty="0" smtClean="0">
                <a:solidFill>
                  <a:srgbClr val="000000"/>
                </a:solidFill>
                <a:effectLst/>
              </a:rPr>
              <a:t> .</a:t>
            </a:r>
          </a:p>
          <a:p>
            <a:endParaRPr lang="en-IN" sz="2400" b="1" dirty="0" smtClean="0">
              <a:solidFill>
                <a:srgbClr val="000000"/>
              </a:solidFill>
              <a:effectLst/>
            </a:endParaRPr>
          </a:p>
          <a:p>
            <a:r>
              <a:rPr lang="en-IN" sz="2400" b="1" dirty="0" smtClean="0">
                <a:solidFill>
                  <a:srgbClr val="000000"/>
                </a:solidFill>
                <a:effectLst/>
              </a:rPr>
              <a:t>Transparent, balanced regulatory framework</a:t>
            </a:r>
            <a:r>
              <a:rPr lang="en-IN" sz="2400" dirty="0" smtClean="0">
                <a:solidFill>
                  <a:srgbClr val="000000"/>
                </a:solidFill>
                <a:effectLst/>
              </a:rPr>
              <a:t> </a:t>
            </a:r>
            <a:r>
              <a:rPr lang="en-IN" sz="2400" b="1" dirty="0" smtClean="0">
                <a:solidFill>
                  <a:srgbClr val="000000"/>
                </a:solidFill>
                <a:effectLst/>
              </a:rPr>
              <a:t>to establish National Space Economy.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3657600"/>
          </a:xfrm>
        </p:spPr>
        <p:txBody>
          <a:bodyPr/>
          <a:lstStyle/>
          <a:p>
            <a:r>
              <a:rPr lang="en-IN" sz="3200" dirty="0" smtClean="0">
                <a:solidFill>
                  <a:srgbClr val="000000"/>
                </a:solidFill>
              </a:rPr>
              <a:t>India in Outer Space</a:t>
            </a:r>
            <a:br>
              <a:rPr lang="en-IN" sz="3200" dirty="0" smtClean="0">
                <a:solidFill>
                  <a:srgbClr val="000000"/>
                </a:solidFill>
              </a:rPr>
            </a:br>
            <a:r>
              <a:rPr lang="en-IN" sz="3200" dirty="0" smtClean="0"/>
              <a:t/>
            </a:r>
            <a:br>
              <a:rPr lang="en-IN" sz="3200" dirty="0" smtClean="0"/>
            </a:br>
            <a:r>
              <a:rPr lang="en-IN" sz="3200" dirty="0" smtClean="0"/>
              <a:t/>
            </a:r>
            <a:br>
              <a:rPr lang="en-IN" sz="3200" dirty="0" smtClean="0"/>
            </a:br>
            <a:r>
              <a:rPr lang="en-IN" sz="3200" dirty="0" smtClean="0"/>
              <a:t/>
            </a:r>
            <a:br>
              <a:rPr lang="en-IN" sz="3200" dirty="0" smtClean="0"/>
            </a:br>
            <a:r>
              <a:rPr lang="en-IN" sz="3200" dirty="0" smtClean="0"/>
              <a:t/>
            </a:r>
            <a:br>
              <a:rPr lang="en-IN" sz="3200" dirty="0" smtClean="0"/>
            </a:br>
            <a:r>
              <a:rPr lang="en-IN" sz="3200" dirty="0" smtClean="0"/>
              <a:t/>
            </a:r>
            <a:br>
              <a:rPr lang="en-IN" sz="3200" dirty="0" smtClean="0"/>
            </a:b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3124200"/>
          </a:xfrm>
        </p:spPr>
        <p:txBody>
          <a:bodyPr/>
          <a:lstStyle/>
          <a:p>
            <a:pPr>
              <a:buNone/>
            </a:pPr>
            <a:r>
              <a:rPr lang="en-IN" sz="1200" b="1" dirty="0" smtClean="0">
                <a:solidFill>
                  <a:srgbClr val="000000"/>
                </a:solidFill>
                <a:effectLst/>
              </a:rPr>
              <a:t>GSLV Launch</a:t>
            </a:r>
          </a:p>
          <a:p>
            <a:pPr algn="ctr">
              <a:buNone/>
            </a:pPr>
            <a:endParaRPr lang="en-IN" sz="2800" dirty="0" smtClean="0">
              <a:solidFill>
                <a:srgbClr val="FF0000"/>
              </a:solidFill>
              <a:effectLst/>
            </a:endParaRPr>
          </a:p>
          <a:p>
            <a:pPr algn="ctr">
              <a:buNone/>
            </a:pPr>
            <a:endParaRPr lang="en-IN" sz="2800" dirty="0" smtClean="0">
              <a:solidFill>
                <a:srgbClr val="FF0000"/>
              </a:solidFill>
              <a:effectLst/>
            </a:endParaRPr>
          </a:p>
          <a:p>
            <a:pPr algn="ctr">
              <a:buNone/>
            </a:pPr>
            <a:r>
              <a:rPr lang="en-IN" dirty="0" smtClean="0">
                <a:solidFill>
                  <a:srgbClr val="FF0000"/>
                </a:solidFill>
                <a:effectLst/>
              </a:rPr>
              <a:t>Can Government of India do it ?</a:t>
            </a:r>
          </a:p>
        </p:txBody>
      </p:sp>
      <p:pic>
        <p:nvPicPr>
          <p:cNvPr id="5" name="Picture 2" descr="C:\Users\RJK\Pictures\Logo-MakeInInd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524000"/>
            <a:ext cx="6172200" cy="3124200"/>
          </a:xfrm>
          <a:prstGeom prst="rect">
            <a:avLst/>
          </a:prstGeom>
          <a:noFill/>
        </p:spPr>
      </p:pic>
      <p:pic>
        <p:nvPicPr>
          <p:cNvPr id="7" name="Picture 2" descr="C:\Users\RJK\Pictures\GSLV rock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447800"/>
            <a:ext cx="160020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990600"/>
          </a:xfrm>
        </p:spPr>
        <p:txBody>
          <a:bodyPr/>
          <a:lstStyle/>
          <a:p>
            <a:r>
              <a:rPr lang="en-I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Regulatory framework for the National Space Programme </a:t>
            </a:r>
            <a:r>
              <a:rPr lang="en-IN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IN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The Government of India (Allocation of Business) Rules, 1961 </a:t>
            </a:r>
            <a:r>
              <a:rPr lang="en-IN" sz="4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40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IN" sz="1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1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n-IN" sz="140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r>
              <a:rPr lang="en-IN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Department of Space</a:t>
            </a:r>
            <a:r>
              <a:rPr lang="en-IN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IN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r>
              <a:rPr lang="en-IN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Space Commission</a:t>
            </a:r>
          </a:p>
          <a:p>
            <a:pPr indent="11113">
              <a:buNone/>
            </a:pPr>
            <a:r>
              <a:rPr lang="en-IN" sz="20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Space science;  space technology and space applications; development and use of Outer Space; commercial exploitation of Space; and international relations </a:t>
            </a:r>
          </a:p>
          <a:p>
            <a:endParaRPr lang="en-IN" sz="2800" b="1" dirty="0" smtClean="0">
              <a:solidFill>
                <a:srgbClr val="000000"/>
              </a:solidFill>
              <a:effectLst/>
              <a:cs typeface="Times New Roman" pitchFamily="18" charset="0"/>
            </a:endParaRPr>
          </a:p>
          <a:p>
            <a:r>
              <a:rPr lang="en-IN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ISRO</a:t>
            </a:r>
          </a:p>
          <a:p>
            <a:r>
              <a:rPr lang="en-IN" sz="20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Centres / Agencies</a:t>
            </a:r>
          </a:p>
          <a:p>
            <a:r>
              <a:rPr lang="en-IN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Antrix</a:t>
            </a:r>
            <a:r>
              <a:rPr lang="en-IN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Corporation Ltd.</a:t>
            </a:r>
          </a:p>
          <a:p>
            <a:endParaRPr lang="en-IN" sz="2800" b="1" dirty="0" smtClean="0">
              <a:solidFill>
                <a:srgbClr val="000000"/>
              </a:solidFill>
              <a:effectLst/>
              <a:cs typeface="Times New Roman" pitchFamily="18" charset="0"/>
            </a:endParaRPr>
          </a:p>
          <a:p>
            <a:pPr algn="ctr"/>
            <a:r>
              <a:rPr lang="en-IN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Prime Minister</a:t>
            </a:r>
          </a:p>
          <a:p>
            <a:endParaRPr lang="en-IN" sz="2800" b="1" dirty="0" smtClean="0">
              <a:solidFill>
                <a:srgbClr val="000000"/>
              </a:solidFill>
              <a:effectLst/>
              <a:cs typeface="Times New Roman" pitchFamily="18" charset="0"/>
            </a:endParaRPr>
          </a:p>
          <a:p>
            <a:pPr algn="ctr">
              <a:buNone/>
            </a:pPr>
            <a:endParaRPr lang="en-IN" sz="1800" b="1" i="1" u="sng" dirty="0">
              <a:solidFill>
                <a:srgbClr val="000000"/>
              </a:solidFill>
              <a:effectLst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lang="en-IN" sz="2800" dirty="0" smtClean="0">
                <a:solidFill>
                  <a:srgbClr val="000000"/>
                </a:solidFill>
              </a:rPr>
              <a:t>Department of Space </a:t>
            </a:r>
            <a:endParaRPr lang="en-IN" sz="28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458200" cy="5562600"/>
          </a:xfrm>
        </p:spPr>
        <p:txBody>
          <a:bodyPr/>
          <a:lstStyle/>
          <a:p>
            <a:pPr algn="ctr"/>
            <a:r>
              <a:rPr lang="en-IN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CITIZEN’S CHARTER </a:t>
            </a:r>
            <a:r>
              <a:rPr lang="en-IN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[2005]</a:t>
            </a:r>
          </a:p>
          <a:p>
            <a:r>
              <a:rPr lang="en-IN" sz="18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The only reference point to understand the goals and objectives of India’s vision about the use and exploration of Space</a:t>
            </a:r>
          </a:p>
          <a:p>
            <a:endParaRPr lang="en-IN" sz="1800" dirty="0" smtClean="0">
              <a:solidFill>
                <a:srgbClr val="000000"/>
              </a:solidFill>
              <a:effectLst/>
              <a:cs typeface="Times New Roman" pitchFamily="18" charset="0"/>
            </a:endParaRPr>
          </a:p>
          <a:p>
            <a:r>
              <a:rPr lang="en-IN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To achieve </a:t>
            </a:r>
            <a:r>
              <a:rPr lang="en-GB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self-reliant use of space technology for national development </a:t>
            </a:r>
            <a:r>
              <a:rPr lang="en-GB" sz="1800" dirty="0" smtClean="0">
                <a:solidFill>
                  <a:srgbClr val="FF0000"/>
                </a:solidFill>
                <a:effectLst/>
                <a:cs typeface="Times New Roman" pitchFamily="18" charset="0"/>
              </a:rPr>
              <a:t> </a:t>
            </a:r>
          </a:p>
          <a:p>
            <a:endParaRPr lang="en-GB" sz="1800" dirty="0" smtClean="0">
              <a:solidFill>
                <a:srgbClr val="000000"/>
              </a:solidFill>
              <a:effectLst/>
              <a:cs typeface="Times New Roman" pitchFamily="18" charset="0"/>
            </a:endParaRPr>
          </a:p>
          <a:p>
            <a:r>
              <a:rPr lang="en-GB" sz="18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(a) </a:t>
            </a:r>
            <a:r>
              <a:rPr lang="en-GB" sz="18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Satellite communications </a:t>
            </a:r>
            <a:r>
              <a:rPr lang="en-GB" sz="18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for various applications; </a:t>
            </a:r>
          </a:p>
          <a:p>
            <a:endParaRPr lang="en-GB" sz="1800" dirty="0" smtClean="0">
              <a:solidFill>
                <a:srgbClr val="000000"/>
              </a:solidFill>
              <a:effectLst/>
              <a:cs typeface="Times New Roman" pitchFamily="18" charset="0"/>
            </a:endParaRPr>
          </a:p>
          <a:p>
            <a:r>
              <a:rPr lang="en-GB" sz="18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(b) </a:t>
            </a:r>
            <a:r>
              <a:rPr lang="en-GB" sz="18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Satellite remote sensing </a:t>
            </a:r>
            <a:r>
              <a:rPr lang="en-GB" sz="18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for resources survey and management, environmental monitoring and </a:t>
            </a:r>
            <a:r>
              <a:rPr lang="en-GB" sz="18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meteorological services</a:t>
            </a:r>
            <a:r>
              <a:rPr lang="en-GB" sz="18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; </a:t>
            </a:r>
          </a:p>
          <a:p>
            <a:endParaRPr lang="en-GB" sz="1800" dirty="0" smtClean="0">
              <a:solidFill>
                <a:srgbClr val="000000"/>
              </a:solidFill>
              <a:effectLst/>
              <a:cs typeface="Times New Roman" pitchFamily="18" charset="0"/>
            </a:endParaRPr>
          </a:p>
          <a:p>
            <a:r>
              <a:rPr lang="en-GB" sz="18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(c) Development and </a:t>
            </a:r>
            <a:r>
              <a:rPr lang="en-GB" sz="1800" dirty="0" err="1" smtClean="0">
                <a:solidFill>
                  <a:srgbClr val="000000"/>
                </a:solidFill>
                <a:effectLst/>
                <a:cs typeface="Times New Roman" pitchFamily="18" charset="0"/>
              </a:rPr>
              <a:t>operationalization</a:t>
            </a:r>
            <a:r>
              <a:rPr lang="en-GB" sz="18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 of </a:t>
            </a:r>
            <a:r>
              <a:rPr lang="en-GB" sz="18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indigenous satellite and launch vehicles for providing these space services</a:t>
            </a:r>
          </a:p>
          <a:p>
            <a:r>
              <a:rPr lang="en-GB" sz="1800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</a:p>
          <a:p>
            <a:pPr algn="ctr"/>
            <a:r>
              <a:rPr lang="en-GB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*  </a:t>
            </a:r>
            <a:r>
              <a:rPr lang="en-GB" sz="18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Satellite Navigation</a:t>
            </a:r>
            <a:r>
              <a:rPr lang="en-GB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  </a:t>
            </a:r>
            <a:r>
              <a:rPr lang="en-GB" sz="1800" b="1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* </a:t>
            </a:r>
            <a:r>
              <a:rPr lang="en-GB" sz="18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Deep Space Exploration</a:t>
            </a:r>
            <a:endParaRPr lang="en-IN" sz="1800" u="sng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IN" sz="2000" dirty="0" smtClean="0"/>
              <a:t/>
            </a:r>
            <a:br>
              <a:rPr lang="en-IN" sz="2000" dirty="0" smtClean="0"/>
            </a:br>
            <a:r>
              <a:rPr lang="en-IN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Space Programme</a:t>
            </a:r>
            <a:r>
              <a:rPr lang="en-IN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Manufacturing &amp; Technology Transfer </a:t>
            </a:r>
            <a:br>
              <a:rPr lang="en-IN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029200"/>
          </a:xfrm>
        </p:spPr>
        <p:txBody>
          <a:bodyPr/>
          <a:lstStyle/>
          <a:p>
            <a:pPr algn="ctr"/>
            <a:r>
              <a:rPr lang="en-IN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Limited engagement with the private sector </a:t>
            </a:r>
          </a:p>
          <a:p>
            <a:endParaRPr lang="en-IN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 vendor procurement</a:t>
            </a:r>
          </a:p>
          <a:p>
            <a:endParaRPr lang="en-IN" sz="2400" dirty="0" smtClean="0"/>
          </a:p>
          <a:p>
            <a:r>
              <a:rPr lang="en-IN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Transfer of know-how of products / technologies developed by the Indian Space Centres with buy back arrangement to  procure required products and services.</a:t>
            </a:r>
          </a:p>
          <a:p>
            <a:endParaRPr lang="en-IN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a single India company counts among the top 10 global space companies. </a:t>
            </a:r>
          </a:p>
          <a:p>
            <a:endParaRPr lang="en-IN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IN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IN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3962400"/>
          </a:xfrm>
        </p:spPr>
        <p:txBody>
          <a:bodyPr/>
          <a:lstStyle/>
          <a:p>
            <a:r>
              <a:rPr lang="en-IN" sz="3200" dirty="0" smtClean="0"/>
              <a:t/>
            </a:r>
            <a:br>
              <a:rPr lang="en-IN" sz="3200" dirty="0" smtClean="0"/>
            </a:br>
            <a:r>
              <a:rPr lang="en-IN" sz="3200" dirty="0" smtClean="0"/>
              <a:t/>
            </a:r>
            <a:br>
              <a:rPr lang="en-IN" sz="3200" dirty="0" smtClean="0"/>
            </a:br>
            <a:r>
              <a:rPr lang="en-IN" sz="3200" dirty="0" smtClean="0"/>
              <a:t/>
            </a:r>
            <a:br>
              <a:rPr lang="en-IN" sz="3200" dirty="0" smtClean="0"/>
            </a:br>
            <a:r>
              <a:rPr lang="en-IN" sz="3200" dirty="0" smtClean="0"/>
              <a:t/>
            </a:r>
            <a:br>
              <a:rPr lang="en-IN" sz="3200" dirty="0" smtClean="0"/>
            </a:br>
            <a:r>
              <a:rPr lang="en-IN" sz="3200" dirty="0" smtClean="0"/>
              <a:t/>
            </a:r>
            <a:br>
              <a:rPr lang="en-IN" sz="3200" dirty="0" smtClean="0"/>
            </a:br>
            <a:r>
              <a:rPr lang="en-IN" sz="3200" dirty="0" smtClean="0"/>
              <a:t/>
            </a:r>
            <a:br>
              <a:rPr lang="en-IN" sz="3200" dirty="0" smtClean="0"/>
            </a:br>
            <a:r>
              <a:rPr lang="en-IN" sz="3200" dirty="0" smtClean="0"/>
              <a:t/>
            </a:r>
            <a:br>
              <a:rPr lang="en-IN" sz="3200" dirty="0" smtClean="0"/>
            </a:b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3400"/>
            <a:ext cx="8229600" cy="2286000"/>
          </a:xfrm>
        </p:spPr>
        <p:txBody>
          <a:bodyPr/>
          <a:lstStyle/>
          <a:p>
            <a:pPr>
              <a:buNone/>
            </a:pPr>
            <a:r>
              <a:rPr lang="en-IN" sz="2800" i="1" dirty="0" smtClean="0">
                <a:solidFill>
                  <a:srgbClr val="FF0000"/>
                </a:solidFill>
                <a:effectLst/>
              </a:rPr>
              <a:t>‘</a:t>
            </a:r>
            <a:r>
              <a:rPr lang="en-IN" sz="2800" dirty="0" smtClean="0"/>
              <a:t>ISRO lures industry into space with technology promise, brand benefit’  </a:t>
            </a:r>
            <a:r>
              <a:rPr lang="en-IN" sz="1400" dirty="0" smtClean="0">
                <a:effectLst/>
                <a:hlinkClick r:id="rId2"/>
              </a:rPr>
              <a:t>http://economictimes.indiatimes.com</a:t>
            </a:r>
            <a:endParaRPr lang="en-IN" sz="1400" dirty="0" smtClean="0">
              <a:effectLst/>
            </a:endParaRPr>
          </a:p>
          <a:p>
            <a:pPr>
              <a:buNone/>
            </a:pPr>
            <a:r>
              <a:rPr lang="en-IN" sz="2800" i="1" dirty="0" smtClean="0">
                <a:solidFill>
                  <a:srgbClr val="FF0000"/>
                </a:solidFill>
                <a:effectLst/>
              </a:rPr>
              <a:t>”..</a:t>
            </a:r>
            <a:r>
              <a:rPr lang="en-IN" sz="2000" i="1" dirty="0" smtClean="0">
                <a:solidFill>
                  <a:srgbClr val="FF0000"/>
                </a:solidFill>
                <a:effectLst/>
              </a:rPr>
              <a:t>.more private companies </a:t>
            </a:r>
            <a:r>
              <a:rPr lang="en-IN" sz="2000" i="1" u="sng" dirty="0" smtClean="0">
                <a:solidFill>
                  <a:srgbClr val="FF0000"/>
                </a:solidFill>
                <a:effectLst/>
              </a:rPr>
              <a:t>to make components </a:t>
            </a:r>
            <a:r>
              <a:rPr lang="en-IN" sz="2000" i="1" dirty="0" smtClean="0">
                <a:solidFill>
                  <a:srgbClr val="FF0000"/>
                </a:solidFill>
                <a:effectLst/>
              </a:rPr>
              <a:t>for satellites through </a:t>
            </a:r>
            <a:r>
              <a:rPr lang="en-IN" sz="2000" i="1" u="sng" dirty="0" smtClean="0">
                <a:solidFill>
                  <a:srgbClr val="FF0000"/>
                </a:solidFill>
                <a:effectLst/>
              </a:rPr>
              <a:t>technology transfer.</a:t>
            </a:r>
            <a:r>
              <a:rPr lang="en-IN" sz="2000" i="1" dirty="0" smtClean="0">
                <a:solidFill>
                  <a:srgbClr val="FF0000"/>
                </a:solidFill>
                <a:effectLst/>
              </a:rPr>
              <a:t>.......”</a:t>
            </a:r>
            <a:endParaRPr lang="en-IN" sz="2000" i="1" dirty="0" smtClean="0">
              <a:solidFill>
                <a:srgbClr val="000000"/>
              </a:solidFill>
              <a:effectLst/>
            </a:endParaRPr>
          </a:p>
          <a:p>
            <a:pPr>
              <a:buNone/>
            </a:pPr>
            <a:endParaRPr lang="en-IN" dirty="0" smtClean="0"/>
          </a:p>
        </p:txBody>
      </p:sp>
      <p:pic>
        <p:nvPicPr>
          <p:cNvPr id="4" name="Picture 2" descr="C:\Users\RJK\Pictures\Make-in-India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81000"/>
            <a:ext cx="7315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IN" sz="3600" dirty="0" smtClean="0">
                <a:solidFill>
                  <a:srgbClr val="000000"/>
                </a:solidFill>
              </a:rPr>
              <a:t>India in Outer Space</a:t>
            </a:r>
            <a:endParaRPr lang="en-IN" sz="3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>
              <a:buNone/>
            </a:pPr>
            <a:endParaRPr lang="en-IN" dirty="0" smtClean="0"/>
          </a:p>
          <a:p>
            <a:r>
              <a:rPr lang="en-IN" sz="2000" dirty="0" smtClean="0">
                <a:solidFill>
                  <a:srgbClr val="FF0000"/>
                </a:solidFill>
              </a:rPr>
              <a:t>Absence of institutional and regulatory mechanism relevant for :</a:t>
            </a:r>
            <a:endParaRPr lang="en-IN" sz="2000" dirty="0" smtClean="0">
              <a:solidFill>
                <a:srgbClr val="000000"/>
              </a:solidFill>
            </a:endParaRPr>
          </a:p>
          <a:p>
            <a:endParaRPr lang="en-IN" dirty="0" smtClean="0"/>
          </a:p>
          <a:p>
            <a:pPr algn="ctr">
              <a:lnSpc>
                <a:spcPct val="150000"/>
              </a:lnSpc>
            </a:pPr>
            <a:r>
              <a:rPr lang="en-IN" sz="2800" dirty="0" smtClean="0">
                <a:solidFill>
                  <a:srgbClr val="000000"/>
                </a:solidFill>
              </a:rPr>
              <a:t>Emergence, Development and Growth of an </a:t>
            </a:r>
            <a:r>
              <a:rPr lang="en-IN" dirty="0" smtClean="0">
                <a:solidFill>
                  <a:srgbClr val="FF0000"/>
                </a:solidFill>
              </a:rPr>
              <a:t>Indian Space Economy</a:t>
            </a:r>
            <a:r>
              <a:rPr lang="en-IN" dirty="0" smtClean="0">
                <a:solidFill>
                  <a:srgbClr val="000000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IN" dirty="0" smtClean="0">
                <a:solidFill>
                  <a:srgbClr val="000000"/>
                </a:solidFill>
              </a:rPr>
              <a:t>Civil Space Programme</a:t>
            </a:r>
          </a:p>
          <a:p>
            <a:pPr algn="ctr">
              <a:lnSpc>
                <a:spcPct val="150000"/>
              </a:lnSpc>
            </a:pPr>
            <a:endParaRPr lang="en-IN" dirty="0" smtClean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</a:pPr>
            <a:endParaRPr lang="en-IN" dirty="0" smtClean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</a:pPr>
            <a:endParaRPr lang="en-IN" dirty="0" smtClean="0">
              <a:solidFill>
                <a:srgbClr val="000000"/>
              </a:solidFill>
            </a:endParaRPr>
          </a:p>
          <a:p>
            <a:pPr algn="ctr">
              <a:lnSpc>
                <a:spcPct val="150000"/>
              </a:lnSpc>
            </a:pPr>
            <a:endParaRPr lang="en-IN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95400"/>
          </a:xfrm>
        </p:spPr>
        <p:txBody>
          <a:bodyPr/>
          <a:lstStyle/>
          <a:p>
            <a:r>
              <a:rPr lang="en-IN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India</a:t>
            </a:r>
            <a:br>
              <a:rPr lang="en-IN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K. </a:t>
            </a:r>
            <a:r>
              <a:rPr lang="en-IN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Subrahmanyam</a:t>
            </a:r>
            <a:r>
              <a:rPr lang="en-IN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 Report 2000 </a:t>
            </a:r>
            <a:r>
              <a:rPr lang="en-IN" sz="32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2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IN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br>
              <a:rPr lang="en-IN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sz="32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/>
          <a:lstStyle/>
          <a:p>
            <a:pPr algn="ctr"/>
            <a:r>
              <a:rPr lang="en-IN" sz="2800" dirty="0" smtClean="0">
                <a:solidFill>
                  <a:srgbClr val="FF0000"/>
                </a:solidFill>
              </a:rPr>
              <a:t>ASAT 2007</a:t>
            </a:r>
            <a:br>
              <a:rPr lang="en-IN" sz="2800" dirty="0" smtClean="0">
                <a:solidFill>
                  <a:srgbClr val="FF0000"/>
                </a:solidFill>
              </a:rPr>
            </a:br>
            <a:endParaRPr lang="en-IN" sz="2800" dirty="0" smtClean="0">
              <a:solidFill>
                <a:srgbClr val="FF0000"/>
              </a:solidFill>
            </a:endParaRPr>
          </a:p>
          <a:p>
            <a:pPr algn="ctr"/>
            <a:r>
              <a:rPr lang="en-IN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Mumbai ,2008</a:t>
            </a:r>
            <a:r>
              <a:rPr lang="en-IN" b="1" dirty="0" smtClean="0">
                <a:solidFill>
                  <a:srgbClr val="000000"/>
                </a:solidFill>
                <a:effectLst/>
              </a:rPr>
              <a:t/>
            </a:r>
            <a:br>
              <a:rPr lang="en-IN" b="1" dirty="0" smtClean="0">
                <a:solidFill>
                  <a:srgbClr val="000000"/>
                </a:solidFill>
                <a:effectLst/>
              </a:rPr>
            </a:br>
            <a:endParaRPr lang="en-IN" sz="2800" b="1" dirty="0" smtClean="0">
              <a:solidFill>
                <a:srgbClr val="FF0000"/>
              </a:solidFill>
              <a:effectLst/>
              <a:cs typeface="Times New Roman" pitchFamily="18" charset="0"/>
            </a:endParaRPr>
          </a:p>
          <a:p>
            <a:pPr algn="ctr"/>
            <a:r>
              <a:rPr lang="en-IN" sz="2800" b="1" dirty="0" smtClean="0">
                <a:solidFill>
                  <a:srgbClr val="FF0000"/>
                </a:solidFill>
                <a:effectLst/>
                <a:cs typeface="Times New Roman" pitchFamily="18" charset="0"/>
              </a:rPr>
              <a:t>2010</a:t>
            </a:r>
          </a:p>
          <a:p>
            <a:pPr algn="ctr"/>
            <a:r>
              <a:rPr lang="en-IN" sz="2400" dirty="0" smtClean="0">
                <a:effectLst/>
                <a:cs typeface="Times New Roman" pitchFamily="18" charset="0"/>
              </a:rPr>
              <a:t>Institutional Mechanism</a:t>
            </a:r>
          </a:p>
          <a:p>
            <a:pPr marL="0" indent="0" algn="ctr">
              <a:buNone/>
            </a:pPr>
            <a:r>
              <a:rPr lang="en-IN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Integrated Defence Services Headquarters  (IDS)</a:t>
            </a:r>
          </a:p>
          <a:p>
            <a:pPr marL="0" indent="0" algn="ctr"/>
            <a:r>
              <a:rPr lang="en-IN" sz="2400" b="1" dirty="0" smtClean="0">
                <a:solidFill>
                  <a:srgbClr val="000000"/>
                </a:solidFill>
                <a:effectLst/>
                <a:cs typeface="Times New Roman" pitchFamily="18" charset="0"/>
              </a:rPr>
              <a:t> Integrated Space Cell </a:t>
            </a:r>
          </a:p>
          <a:p>
            <a:pPr marL="0" indent="0" algn="ctr">
              <a:buNone/>
            </a:pPr>
            <a:r>
              <a:rPr lang="en-IN" sz="2400" dirty="0" smtClean="0">
                <a:solidFill>
                  <a:schemeClr val="accent4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Indian Armed Forces, Department of Space and </a:t>
            </a:r>
          </a:p>
          <a:p>
            <a:pPr marL="0" indent="0" algn="ctr">
              <a:buNone/>
            </a:pPr>
            <a:r>
              <a:rPr lang="en-IN" sz="2400" dirty="0" smtClean="0">
                <a:solidFill>
                  <a:schemeClr val="accent4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Indian Space Research Organization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IN" sz="3600" dirty="0" smtClean="0"/>
              <a:t/>
            </a:r>
            <a:br>
              <a:rPr lang="en-IN" sz="3600" dirty="0" smtClean="0"/>
            </a:br>
            <a:r>
              <a:rPr lang="en-IN" sz="3600" dirty="0" smtClean="0">
                <a:solidFill>
                  <a:srgbClr val="000000"/>
                </a:solidFill>
              </a:rPr>
              <a:t>Indian Space Programme</a:t>
            </a:r>
            <a:br>
              <a:rPr lang="en-IN" sz="3600" dirty="0" smtClean="0">
                <a:solidFill>
                  <a:srgbClr val="000000"/>
                </a:solidFill>
              </a:rPr>
            </a:br>
            <a:endParaRPr lang="en-IN" sz="3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r>
              <a:rPr lang="en-IN" dirty="0" smtClean="0">
                <a:solidFill>
                  <a:srgbClr val="000000"/>
                </a:solidFill>
              </a:rPr>
              <a:t>Phase I: 1969 (1962) – [1992] </a:t>
            </a:r>
          </a:p>
          <a:p>
            <a:pPr marL="0" indent="0"/>
            <a:r>
              <a:rPr lang="en-IN" sz="2000" dirty="0" smtClean="0">
                <a:effectLst/>
              </a:rPr>
              <a:t> </a:t>
            </a:r>
            <a:r>
              <a:rPr lang="en-IN" sz="2400" dirty="0" smtClean="0">
                <a:effectLst/>
              </a:rPr>
              <a:t>Commercial satellite telecommunications &amp; the Internet</a:t>
            </a:r>
          </a:p>
          <a:p>
            <a:pPr marL="0" indent="0"/>
            <a:r>
              <a:rPr lang="en-IN" sz="2400" dirty="0" smtClean="0">
                <a:effectLst/>
              </a:rPr>
              <a:t> </a:t>
            </a:r>
            <a:r>
              <a:rPr lang="en-IN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 India </a:t>
            </a:r>
          </a:p>
          <a:p>
            <a:r>
              <a:rPr lang="en-IN" dirty="0" smtClean="0">
                <a:solidFill>
                  <a:srgbClr val="000000"/>
                </a:solidFill>
              </a:rPr>
              <a:t>Phase II: 2010</a:t>
            </a:r>
          </a:p>
          <a:p>
            <a:r>
              <a:rPr lang="en-IN" sz="2800" b="1" dirty="0" smtClean="0">
                <a:solidFill>
                  <a:srgbClr val="FF0000"/>
                </a:solidFill>
                <a:effectLst/>
              </a:rPr>
              <a:t>Dual use - dedicated military satellite</a:t>
            </a:r>
            <a:endParaRPr lang="en-IN" sz="2800" b="1" dirty="0" smtClean="0">
              <a:solidFill>
                <a:srgbClr val="FF0000"/>
              </a:solidFill>
            </a:endParaRPr>
          </a:p>
          <a:p>
            <a:r>
              <a:rPr lang="en-IN" dirty="0" smtClean="0">
                <a:solidFill>
                  <a:srgbClr val="000000"/>
                </a:solidFill>
              </a:rPr>
              <a:t>Phase III: 2014</a:t>
            </a:r>
          </a:p>
          <a:p>
            <a:r>
              <a:rPr lang="en-IN" dirty="0" smtClean="0">
                <a:effectLst/>
              </a:rPr>
              <a:t> </a:t>
            </a:r>
            <a:r>
              <a:rPr lang="en-IN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Satellite Diplomacy </a:t>
            </a:r>
            <a:r>
              <a:rPr lang="en-IN" sz="2400" dirty="0" smtClean="0">
                <a:effectLst/>
              </a:rPr>
              <a:t>: </a:t>
            </a:r>
            <a:r>
              <a:rPr lang="en-IN" sz="1800" dirty="0" smtClean="0">
                <a:effectLst/>
              </a:rPr>
              <a:t> SAARC satellite ; IRNSS &amp; GAGAN </a:t>
            </a:r>
          </a:p>
          <a:p>
            <a:r>
              <a:rPr lang="en-IN" dirty="0" smtClean="0">
                <a:solidFill>
                  <a:srgbClr val="000000"/>
                </a:solidFill>
              </a:rPr>
              <a:t>Phase IV:</a:t>
            </a:r>
            <a:r>
              <a:rPr lang="en-IN" dirty="0" smtClean="0"/>
              <a:t>  </a:t>
            </a:r>
            <a:r>
              <a:rPr lang="en-IN" sz="2800" b="1" dirty="0" smtClean="0">
                <a:solidFill>
                  <a:srgbClr val="FF0000"/>
                </a:solidFill>
                <a:effectLst/>
              </a:rPr>
              <a:t>Space Economy ?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5981</TotalTime>
  <Words>1335</Words>
  <Application>Microsoft Office PowerPoint</Application>
  <PresentationFormat>On-screen Show (4:3)</PresentationFormat>
  <Paragraphs>227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Textured</vt:lpstr>
      <vt:lpstr>MAKE IN INDIA FOR OUTER SPACE   National  Space Policy and National Space Law  or the absence thereof       Ranjana Kaul</vt:lpstr>
      <vt:lpstr>India in Outer Space</vt:lpstr>
      <vt:lpstr> Regulatory framework for the National Space Programme  The Government of India (Allocation of Business) Rules, 1961   </vt:lpstr>
      <vt:lpstr>Department of Space </vt:lpstr>
      <vt:lpstr> Space Programme Manufacturing &amp; Technology Transfer  </vt:lpstr>
      <vt:lpstr>       </vt:lpstr>
      <vt:lpstr>India in Outer Space</vt:lpstr>
      <vt:lpstr>  India K. Subrahmanyam Report 2000     </vt:lpstr>
      <vt:lpstr> Indian Space Programme </vt:lpstr>
      <vt:lpstr>India in Outer Space</vt:lpstr>
      <vt:lpstr>Challenges</vt:lpstr>
      <vt:lpstr>Challenges</vt:lpstr>
      <vt:lpstr> New Space Economy Satellite Communications  </vt:lpstr>
      <vt:lpstr>2014 Global Space Industry  $330 bn.</vt:lpstr>
      <vt:lpstr>Space Economy  The Goods </vt:lpstr>
      <vt:lpstr>Space Economy  The Services </vt:lpstr>
      <vt:lpstr>Commercial Satellite Telecommunications   DOT; WPC; DOS; Antrix</vt:lpstr>
      <vt:lpstr>Commercial Satellite Communications Pagers to Digital India (1992-2016) </vt:lpstr>
      <vt:lpstr>  Commercial Geospatial Information services    </vt:lpstr>
      <vt:lpstr>Commercial Satellite Navigation &amp; Weather Services ?</vt:lpstr>
      <vt:lpstr>National Strategic Capability   Leveraging India’s mature space capability</vt:lpstr>
      <vt:lpstr>Niti Ayog</vt:lpstr>
      <vt:lpstr>India in Outer Space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BRINGING SPACE BENEFITS TO THE ASIA-PACIFIC REGION  NATIONAL SPACE LEGISLATION A  BLUEPRINT FOR INDIA    Ranjana Kaul</dc:title>
  <dc:creator>sanat kaul</dc:creator>
  <cp:lastModifiedBy>RJK</cp:lastModifiedBy>
  <cp:revision>624</cp:revision>
  <dcterms:created xsi:type="dcterms:W3CDTF">2005-05-24T14:52:03Z</dcterms:created>
  <dcterms:modified xsi:type="dcterms:W3CDTF">2016-03-01T12:33:26Z</dcterms:modified>
</cp:coreProperties>
</file>